
<file path=[Content_Types].xml><?xml version="1.0" encoding="utf-8"?>
<Types xmlns="http://schemas.openxmlformats.org/package/2006/content-types">
  <Default Extension="bin" ContentType="application/vnd.openxmlformats-officedocument.oleObject"/>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17"/>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019" autoAdjust="0"/>
  </p:normalViewPr>
  <p:slideViewPr>
    <p:cSldViewPr snapToGrid="0">
      <p:cViewPr varScale="1">
        <p:scale>
          <a:sx n="67" d="100"/>
          <a:sy n="67"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E970FF-2A98-4B8E-8F79-F0AC5AEAD246}" type="datetimeFigureOut">
              <a:rPr lang="en-IN" smtClean="0"/>
              <a:t>21-11-2023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3A2E72-A2F7-4DA5-AF9B-5B4D480776D8}" type="slidenum">
              <a:rPr lang="en-IN" smtClean="0"/>
              <a:t>‹#›</a:t>
            </a:fld>
            <a:endParaRPr lang="en-IN"/>
          </a:p>
        </p:txBody>
      </p:sp>
    </p:spTree>
    <p:extLst>
      <p:ext uri="{BB962C8B-B14F-4D97-AF65-F5344CB8AC3E}">
        <p14:creationId xmlns:p14="http://schemas.microsoft.com/office/powerpoint/2010/main" val="3921598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p:txBody>
      </p:sp>
      <p:sp>
        <p:nvSpPr>
          <p:cNvPr id="4" name="Slide Number Placeholder 3"/>
          <p:cNvSpPr>
            <a:spLocks noGrp="1"/>
          </p:cNvSpPr>
          <p:nvPr>
            <p:ph type="sldNum" sz="quarter" idx="5"/>
          </p:nvPr>
        </p:nvSpPr>
        <p:spPr/>
        <p:txBody>
          <a:bodyPr/>
          <a:lstStyle/>
          <a:p>
            <a:fld id="{B33A2E72-A2F7-4DA5-AF9B-5B4D480776D8}" type="slidenum">
              <a:rPr lang="en-IN" smtClean="0"/>
              <a:t>1</a:t>
            </a:fld>
            <a:endParaRPr lang="en-IN"/>
          </a:p>
        </p:txBody>
      </p:sp>
    </p:spTree>
    <p:extLst>
      <p:ext uri="{BB962C8B-B14F-4D97-AF65-F5344CB8AC3E}">
        <p14:creationId xmlns:p14="http://schemas.microsoft.com/office/powerpoint/2010/main" val="1606130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Times New Roman" panose="02020603050405020304" pitchFamily="18" charset="0"/>
                <a:cs typeface="Times New Roman" panose="02020603050405020304" pitchFamily="18" charset="0"/>
              </a:rPr>
              <a:t>Effective strategic change management is essential to achieving the intended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Times New Roman" panose="02020603050405020304" pitchFamily="18" charset="0"/>
                <a:cs typeface="Times New Roman" panose="02020603050405020304" pitchFamily="18" charset="0"/>
              </a:rPr>
              <a:t>This is going to make it more likely that everyone can embrace the change and comprehend it.</a:t>
            </a:r>
          </a:p>
          <a:p>
            <a:endParaRPr lang="en-IN" dirty="0"/>
          </a:p>
        </p:txBody>
      </p:sp>
      <p:sp>
        <p:nvSpPr>
          <p:cNvPr id="4" name="Slide Number Placeholder 3"/>
          <p:cNvSpPr>
            <a:spLocks noGrp="1"/>
          </p:cNvSpPr>
          <p:nvPr>
            <p:ph type="sldNum" sz="quarter" idx="5"/>
          </p:nvPr>
        </p:nvSpPr>
        <p:spPr/>
        <p:txBody>
          <a:bodyPr/>
          <a:lstStyle/>
          <a:p>
            <a:fld id="{B33A2E72-A2F7-4DA5-AF9B-5B4D480776D8}" type="slidenum">
              <a:rPr lang="en-IN" smtClean="0"/>
              <a:t>11</a:t>
            </a:fld>
            <a:endParaRPr lang="en-IN"/>
          </a:p>
        </p:txBody>
      </p:sp>
    </p:spTree>
    <p:extLst>
      <p:ext uri="{BB962C8B-B14F-4D97-AF65-F5344CB8AC3E}">
        <p14:creationId xmlns:p14="http://schemas.microsoft.com/office/powerpoint/2010/main" val="3891174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Times New Roman" panose="02020603050405020304" pitchFamily="18" charset="0"/>
                <a:cs typeface="Times New Roman" panose="02020603050405020304" pitchFamily="18" charset="0"/>
              </a:rPr>
              <a:t>Working with local staff members and consultants can help achieve this.</a:t>
            </a:r>
            <a:endParaRPr lang="en-GB" sz="1200" b="0" dirty="0">
              <a:effectLst/>
              <a:latin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B33A2E72-A2F7-4DA5-AF9B-5B4D480776D8}" type="slidenum">
              <a:rPr lang="en-IN" smtClean="0"/>
              <a:t>12</a:t>
            </a:fld>
            <a:endParaRPr lang="en-IN"/>
          </a:p>
        </p:txBody>
      </p:sp>
    </p:spTree>
    <p:extLst>
      <p:ext uri="{BB962C8B-B14F-4D97-AF65-F5344CB8AC3E}">
        <p14:creationId xmlns:p14="http://schemas.microsoft.com/office/powerpoint/2010/main" val="2777013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50000"/>
              </a:lnSpc>
              <a:buFont typeface="Arial" panose="020B0604020202020204" pitchFamily="34" charset="0"/>
              <a:buNone/>
            </a:pPr>
            <a:r>
              <a:rPr lang="en-GB" sz="1200" dirty="0">
                <a:latin typeface="Times New Roman" panose="02020603050405020304" pitchFamily="18" charset="0"/>
                <a:cs typeface="Times New Roman" panose="02020603050405020304" pitchFamily="18" charset="0"/>
              </a:rPr>
              <a:t>The action plan for putting the selected strategic choice into practice consists of renovating eateries, providing more individualised service, enhancing the standards of the cuisine, growing the delivery services, and making marketing and advertising investments. Effective strategic change management is essential to achieving the intended results. Evaluation, opposition to change, and communication are important factors to consider while managing strategic change.</a:t>
            </a:r>
            <a:endParaRPr lang="en-GB" sz="1200" b="0" dirty="0">
              <a:effectLst/>
              <a:latin typeface="Times New Roman" panose="02020603050405020304" pitchFamily="18" charset="0"/>
              <a:cs typeface="Times New Roman" panose="02020603050405020304" pitchFamily="18" charset="0"/>
            </a:endParaRPr>
          </a:p>
          <a:p>
            <a:br>
              <a:rPr lang="en-GB" dirty="0"/>
            </a:br>
            <a:endParaRPr lang="en-GB" dirty="0"/>
          </a:p>
          <a:p>
            <a:endParaRPr lang="en-IN" dirty="0"/>
          </a:p>
        </p:txBody>
      </p:sp>
      <p:sp>
        <p:nvSpPr>
          <p:cNvPr id="4" name="Slide Number Placeholder 3"/>
          <p:cNvSpPr>
            <a:spLocks noGrp="1"/>
          </p:cNvSpPr>
          <p:nvPr>
            <p:ph type="sldNum" sz="quarter" idx="5"/>
          </p:nvPr>
        </p:nvSpPr>
        <p:spPr/>
        <p:txBody>
          <a:bodyPr/>
          <a:lstStyle/>
          <a:p>
            <a:fld id="{B33A2E72-A2F7-4DA5-AF9B-5B4D480776D8}" type="slidenum">
              <a:rPr lang="en-IN" smtClean="0"/>
              <a:t>13</a:t>
            </a:fld>
            <a:endParaRPr lang="en-IN"/>
          </a:p>
        </p:txBody>
      </p:sp>
    </p:spTree>
    <p:extLst>
      <p:ext uri="{BB962C8B-B14F-4D97-AF65-F5344CB8AC3E}">
        <p14:creationId xmlns:p14="http://schemas.microsoft.com/office/powerpoint/2010/main" val="361853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Three segments make up McDonald's global business: Europe, International Developed Markets (IDM), and High Growth Markets (HGM). With more than 40% of McDonald's foreign income coming from this area, Europe is the largest. Among the nations in the IDM category are South Korea, Japan, and Australia. The HGM group include nations including Russia, China, and India. McDonald's international businesses have encountered several obstacles lately, such as diminishing revenues in its developed areas, heightened rivalry from fast-casual and ethnic dining establishments, and evolving customer inclinations.</a:t>
            </a:r>
          </a:p>
          <a:p>
            <a:endParaRPr lang="en-IN" dirty="0"/>
          </a:p>
        </p:txBody>
      </p:sp>
      <p:sp>
        <p:nvSpPr>
          <p:cNvPr id="4" name="Slide Number Placeholder 3"/>
          <p:cNvSpPr>
            <a:spLocks noGrp="1"/>
          </p:cNvSpPr>
          <p:nvPr>
            <p:ph type="sldNum" sz="quarter" idx="5"/>
          </p:nvPr>
        </p:nvSpPr>
        <p:spPr/>
        <p:txBody>
          <a:bodyPr/>
          <a:lstStyle/>
          <a:p>
            <a:fld id="{B33A2E72-A2F7-4DA5-AF9B-5B4D480776D8}" type="slidenum">
              <a:rPr lang="en-IN" smtClean="0"/>
              <a:t>2</a:t>
            </a:fld>
            <a:endParaRPr lang="en-IN"/>
          </a:p>
        </p:txBody>
      </p:sp>
    </p:spTree>
    <p:extLst>
      <p:ext uri="{BB962C8B-B14F-4D97-AF65-F5344CB8AC3E}">
        <p14:creationId xmlns:p14="http://schemas.microsoft.com/office/powerpoint/2010/main" val="413816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Over $27 billion in sales was made by McDonald's overseas operations in 2022, making up more than 60% of the company's overall revenue. McDonald's intends to establish more than 1,800 new restaurants in foreign regions in 2023 as part of its commitment to expanding its global business.</a:t>
            </a:r>
          </a:p>
          <a:p>
            <a:endParaRPr lang="en-IN" dirty="0"/>
          </a:p>
        </p:txBody>
      </p:sp>
      <p:sp>
        <p:nvSpPr>
          <p:cNvPr id="4" name="Slide Number Placeholder 3"/>
          <p:cNvSpPr>
            <a:spLocks noGrp="1"/>
          </p:cNvSpPr>
          <p:nvPr>
            <p:ph type="sldNum" sz="quarter" idx="5"/>
          </p:nvPr>
        </p:nvSpPr>
        <p:spPr/>
        <p:txBody>
          <a:bodyPr/>
          <a:lstStyle/>
          <a:p>
            <a:fld id="{B33A2E72-A2F7-4DA5-AF9B-5B4D480776D8}" type="slidenum">
              <a:rPr lang="en-IN" smtClean="0"/>
              <a:t>3</a:t>
            </a:fld>
            <a:endParaRPr lang="en-IN"/>
          </a:p>
        </p:txBody>
      </p:sp>
    </p:spTree>
    <p:extLst>
      <p:ext uri="{BB962C8B-B14F-4D97-AF65-F5344CB8AC3E}">
        <p14:creationId xmlns:p14="http://schemas.microsoft.com/office/powerpoint/2010/main" val="2112086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GB" sz="1200" kern="1200" dirty="0">
                <a:solidFill>
                  <a:schemeClr val="tx1"/>
                </a:solidFill>
                <a:effectLst/>
                <a:latin typeface="Times New Roman" panose="02020603050405020304" pitchFamily="18" charset="0"/>
                <a:ea typeface="+mn-ea"/>
                <a:cs typeface="Times New Roman" panose="02020603050405020304" pitchFamily="18" charset="0"/>
              </a:rPr>
              <a:t>Modifications to these rules may affect the expenses and business operations of McDonald's. Trade regulations, such as tariffs and quotas, may have an effect on the pricing of McDonald's goods and the cost of its components. Expenses associated with inflation, such as labour and ingredient expenses, may go up for McDonald's. A decrease in customer spending may have a negative impact on McDonald's sales. Modern point-of-sale systems can help McDonald's boost productivity and enhance the customer experience.</a:t>
            </a:r>
            <a:endParaRPr lang="en-IN" sz="120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B33A2E72-A2F7-4DA5-AF9B-5B4D480776D8}" type="slidenum">
              <a:rPr lang="en-IN" smtClean="0"/>
              <a:t>4</a:t>
            </a:fld>
            <a:endParaRPr lang="en-IN"/>
          </a:p>
        </p:txBody>
      </p:sp>
    </p:spTree>
    <p:extLst>
      <p:ext uri="{BB962C8B-B14F-4D97-AF65-F5344CB8AC3E}">
        <p14:creationId xmlns:p14="http://schemas.microsoft.com/office/powerpoint/2010/main" val="1645628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The company's cost-effective operations and consistent product quality are made possible by its </a:t>
            </a:r>
            <a:r>
              <a:rPr lang="en-US" dirty="0" err="1">
                <a:latin typeface="Times New Roman" panose="02020603050405020304" pitchFamily="18" charset="0"/>
                <a:cs typeface="Times New Roman" panose="02020603050405020304" pitchFamily="18" charset="0"/>
              </a:rPr>
              <a:t>standardised</a:t>
            </a:r>
            <a:r>
              <a:rPr lang="en-US" dirty="0">
                <a:latin typeface="Times New Roman" panose="02020603050405020304" pitchFamily="18" charset="0"/>
                <a:cs typeface="Times New Roman" panose="02020603050405020304" pitchFamily="18" charset="0"/>
              </a:rPr>
              <a:t> procedures, effective supply chain, and franchising model. To accommodate a range of consumer tastes and dietary needs, McDonald's provides a large selection of menu options. McDonald's may still have few options for consumers looking for healthier or more distinctive selections while having a wide variety of menu items. The fast-food industry's fierce rivalry may put pressure on prices and necessitate ongoing innovation in order to stand out.</a:t>
            </a:r>
          </a:p>
          <a:p>
            <a:endParaRPr lang="en-US" dirty="0"/>
          </a:p>
          <a:p>
            <a:endParaRPr lang="en-IN" dirty="0"/>
          </a:p>
        </p:txBody>
      </p:sp>
      <p:sp>
        <p:nvSpPr>
          <p:cNvPr id="4" name="Slide Number Placeholder 3"/>
          <p:cNvSpPr>
            <a:spLocks noGrp="1"/>
          </p:cNvSpPr>
          <p:nvPr>
            <p:ph type="sldNum" sz="quarter" idx="5"/>
          </p:nvPr>
        </p:nvSpPr>
        <p:spPr/>
        <p:txBody>
          <a:bodyPr/>
          <a:lstStyle/>
          <a:p>
            <a:fld id="{B33A2E72-A2F7-4DA5-AF9B-5B4D480776D8}" type="slidenum">
              <a:rPr lang="en-IN" smtClean="0"/>
              <a:t>5</a:t>
            </a:fld>
            <a:endParaRPr lang="en-IN"/>
          </a:p>
        </p:txBody>
      </p:sp>
    </p:spTree>
    <p:extLst>
      <p:ext uri="{BB962C8B-B14F-4D97-AF65-F5344CB8AC3E}">
        <p14:creationId xmlns:p14="http://schemas.microsoft.com/office/powerpoint/2010/main" val="4148737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Times New Roman" panose="02020603050405020304" pitchFamily="18" charset="0"/>
                <a:cs typeface="Times New Roman" panose="02020603050405020304" pitchFamily="18" charset="0"/>
              </a:rPr>
              <a:t>These markets have tremendous development potential because of their sizable and expanding populations and rising levels of disposable income. McDonald's might have to make investments in restaurant construction in these markets to be able to carry out these options. McDonald's must spend money updating and modernising its eateries in order to put this option through action. </a:t>
            </a:r>
            <a:r>
              <a:rPr lang="en-GB" sz="1200" dirty="0">
                <a:solidFill>
                  <a:srgbClr val="FF0000"/>
                </a:solidFill>
                <a:latin typeface="Times New Roman" panose="02020603050405020304" pitchFamily="18" charset="0"/>
                <a:cs typeface="Times New Roman" panose="02020603050405020304" pitchFamily="18" charset="0"/>
              </a:rPr>
              <a:t>About 60% of global customers are health conscious and that indicates the company might target a large number of population worldwide by adding salads and fruit options to their menu (</a:t>
            </a:r>
            <a:r>
              <a:rPr lang="en-GB" sz="1200" dirty="0" err="1">
                <a:solidFill>
                  <a:srgbClr val="FF0000"/>
                </a:solidFill>
                <a:latin typeface="Times New Roman" panose="02020603050405020304" pitchFamily="18" charset="0"/>
                <a:cs typeface="Times New Roman" panose="02020603050405020304" pitchFamily="18" charset="0"/>
              </a:rPr>
              <a:t>Dsm</a:t>
            </a:r>
            <a:r>
              <a:rPr lang="en-GB" sz="1200" dirty="0">
                <a:solidFill>
                  <a:srgbClr val="FF0000"/>
                </a:solidFill>
                <a:latin typeface="Times New Roman" panose="02020603050405020304" pitchFamily="18" charset="0"/>
                <a:cs typeface="Times New Roman" panose="02020603050405020304" pitchFamily="18" charset="0"/>
              </a:rPr>
              <a:t>, 2022). </a:t>
            </a:r>
            <a:r>
              <a:rPr lang="en-GB" sz="1200" dirty="0">
                <a:latin typeface="Times New Roman" panose="02020603050405020304" pitchFamily="18" charset="0"/>
                <a:cs typeface="Times New Roman" panose="02020603050405020304" pitchFamily="18" charset="0"/>
              </a:rPr>
              <a:t>The business can furthermore concentrate on fostering connections between customers on social media. McDonald's has to enhance its marketing and advertising budget in order to put this plan into action. Additionally, the business might create social media campaigns to interact with clients and foster brand loyalty.</a:t>
            </a:r>
            <a:endParaRPr lang="en-GB" sz="1200" b="1"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latin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B33A2E72-A2F7-4DA5-AF9B-5B4D480776D8}" type="slidenum">
              <a:rPr lang="en-IN" smtClean="0"/>
              <a:t>6</a:t>
            </a:fld>
            <a:endParaRPr lang="en-IN"/>
          </a:p>
        </p:txBody>
      </p:sp>
    </p:spTree>
    <p:extLst>
      <p:ext uri="{BB962C8B-B14F-4D97-AF65-F5344CB8AC3E}">
        <p14:creationId xmlns:p14="http://schemas.microsoft.com/office/powerpoint/2010/main" val="1083365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Times New Roman" panose="02020603050405020304" pitchFamily="18" charset="0"/>
                <a:cs typeface="Times New Roman" panose="02020603050405020304" pitchFamily="18" charset="0"/>
              </a:rPr>
              <a:t>The best choices for McDonald's global operations are these two ones as they can allow the corporation to adapt to the shifting demands and tastes of its clientele while remaining practical and well-liked by shareholders and management. This can help McDonald's in bringing in new business and keeping hold of current clientele.  It is intended to renovate restaurants, provide more individualised service, and increase delivery options to improve the consumer experience. This allows McDonald's to give patrons a more contemporary and welcoming eating environment</a:t>
            </a:r>
          </a:p>
          <a:p>
            <a:endParaRPr lang="en-IN" dirty="0"/>
          </a:p>
        </p:txBody>
      </p:sp>
      <p:sp>
        <p:nvSpPr>
          <p:cNvPr id="4" name="Slide Number Placeholder 3"/>
          <p:cNvSpPr>
            <a:spLocks noGrp="1"/>
          </p:cNvSpPr>
          <p:nvPr>
            <p:ph type="sldNum" sz="quarter" idx="5"/>
          </p:nvPr>
        </p:nvSpPr>
        <p:spPr/>
        <p:txBody>
          <a:bodyPr/>
          <a:lstStyle/>
          <a:p>
            <a:fld id="{B33A2E72-A2F7-4DA5-AF9B-5B4D480776D8}" type="slidenum">
              <a:rPr lang="en-IN" smtClean="0"/>
              <a:t>7</a:t>
            </a:fld>
            <a:endParaRPr lang="en-IN"/>
          </a:p>
        </p:txBody>
      </p:sp>
    </p:spTree>
    <p:extLst>
      <p:ext uri="{BB962C8B-B14F-4D97-AF65-F5344CB8AC3E}">
        <p14:creationId xmlns:p14="http://schemas.microsoft.com/office/powerpoint/2010/main" val="2982360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Times New Roman" panose="02020603050405020304" pitchFamily="18" charset="0"/>
                <a:cs typeface="Times New Roman" panose="02020603050405020304" pitchFamily="18" charset="0"/>
              </a:rPr>
              <a:t>This is a workable, respectable, and appropriate solution for McDonald's global operations. Additionally, it is the best approach for McDonald's to adapt to the shifting demands and tastes of its patrons.</a:t>
            </a:r>
            <a:endParaRPr lang="en-GB" sz="1200" b="0" dirty="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Times New Roman" panose="02020603050405020304" pitchFamily="18" charset="0"/>
                <a:cs typeface="Times New Roman" panose="02020603050405020304" pitchFamily="18" charset="0"/>
              </a:rPr>
              <a:t>This is expected to be accomplished through a combination of relationships with outside food firms and start-ups and internal research and development.</a:t>
            </a:r>
          </a:p>
          <a:p>
            <a:r>
              <a:rPr lang="en-GB" sz="1200" dirty="0">
                <a:latin typeface="Times New Roman" panose="02020603050405020304" pitchFamily="18" charset="0"/>
                <a:cs typeface="Times New Roman" panose="02020603050405020304" pitchFamily="18" charset="0"/>
              </a:rPr>
              <a:t>Nonetheless, McDonald's is able to make these investments due to its financial resources and competencies.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Times New Roman" panose="02020603050405020304" pitchFamily="18" charset="0"/>
                <a:cs typeface="Times New Roman" panose="02020603050405020304" pitchFamily="18" charset="0"/>
              </a:rPr>
              <a:t>McDonald's can grow its customer base, keep hold of current patrons, and expand its market share by introducing new menu items and enhancing the whole dining experience. </a:t>
            </a:r>
          </a:p>
          <a:p>
            <a:endParaRPr lang="en-IN" dirty="0"/>
          </a:p>
        </p:txBody>
      </p:sp>
      <p:sp>
        <p:nvSpPr>
          <p:cNvPr id="4" name="Slide Number Placeholder 3"/>
          <p:cNvSpPr>
            <a:spLocks noGrp="1"/>
          </p:cNvSpPr>
          <p:nvPr>
            <p:ph type="sldNum" sz="quarter" idx="5"/>
          </p:nvPr>
        </p:nvSpPr>
        <p:spPr/>
        <p:txBody>
          <a:bodyPr/>
          <a:lstStyle/>
          <a:p>
            <a:fld id="{B33A2E72-A2F7-4DA5-AF9B-5B4D480776D8}" type="slidenum">
              <a:rPr lang="en-IN" smtClean="0"/>
              <a:t>8</a:t>
            </a:fld>
            <a:endParaRPr lang="en-IN"/>
          </a:p>
        </p:txBody>
      </p:sp>
    </p:spTree>
    <p:extLst>
      <p:ext uri="{BB962C8B-B14F-4D97-AF65-F5344CB8AC3E}">
        <p14:creationId xmlns:p14="http://schemas.microsoft.com/office/powerpoint/2010/main" val="3175736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Times New Roman" panose="02020603050405020304" pitchFamily="18" charset="0"/>
                <a:cs typeface="Times New Roman" panose="02020603050405020304" pitchFamily="18" charset="0"/>
              </a:rPr>
              <a:t>There must be representation from operations, finance, marketing, and research and development on the team.</a:t>
            </a:r>
            <a:endParaRPr lang="en-IN" dirty="0"/>
          </a:p>
        </p:txBody>
      </p:sp>
      <p:sp>
        <p:nvSpPr>
          <p:cNvPr id="4" name="Slide Number Placeholder 3"/>
          <p:cNvSpPr>
            <a:spLocks noGrp="1"/>
          </p:cNvSpPr>
          <p:nvPr>
            <p:ph type="sldNum" sz="quarter" idx="5"/>
          </p:nvPr>
        </p:nvSpPr>
        <p:spPr/>
        <p:txBody>
          <a:bodyPr/>
          <a:lstStyle/>
          <a:p>
            <a:fld id="{B33A2E72-A2F7-4DA5-AF9B-5B4D480776D8}" type="slidenum">
              <a:rPr lang="en-IN" smtClean="0"/>
              <a:t>9</a:t>
            </a:fld>
            <a:endParaRPr lang="en-IN"/>
          </a:p>
        </p:txBody>
      </p:sp>
    </p:spTree>
    <p:extLst>
      <p:ext uri="{BB962C8B-B14F-4D97-AF65-F5344CB8AC3E}">
        <p14:creationId xmlns:p14="http://schemas.microsoft.com/office/powerpoint/2010/main" val="375849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5E1C5EF-A791-458F-B89F-05BCF015CE3D}" type="datetimeFigureOut">
              <a:rPr lang="en-IN" smtClean="0"/>
              <a:t>21-11-2023</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FB3573BE-0559-46A1-9511-1C3AFB2B5652}" type="slidenum">
              <a:rPr lang="en-IN" smtClean="0"/>
              <a:t>‹#›</a:t>
            </a:fld>
            <a:endParaRPr lang="en-IN"/>
          </a:p>
        </p:txBody>
      </p:sp>
    </p:spTree>
    <p:extLst>
      <p:ext uri="{BB962C8B-B14F-4D97-AF65-F5344CB8AC3E}">
        <p14:creationId xmlns:p14="http://schemas.microsoft.com/office/powerpoint/2010/main" val="837267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E1C5EF-A791-458F-B89F-05BCF015CE3D}" type="datetimeFigureOut">
              <a:rPr lang="en-IN" smtClean="0"/>
              <a:t>21-11-2023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3573BE-0559-46A1-9511-1C3AFB2B5652}" type="slidenum">
              <a:rPr lang="en-IN" smtClean="0"/>
              <a:t>‹#›</a:t>
            </a:fld>
            <a:endParaRPr lang="en-IN"/>
          </a:p>
        </p:txBody>
      </p:sp>
    </p:spTree>
    <p:extLst>
      <p:ext uri="{BB962C8B-B14F-4D97-AF65-F5344CB8AC3E}">
        <p14:creationId xmlns:p14="http://schemas.microsoft.com/office/powerpoint/2010/main" val="342835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5E1C5EF-A791-458F-B89F-05BCF015CE3D}" type="datetimeFigureOut">
              <a:rPr lang="en-IN" smtClean="0"/>
              <a:t>21-11-2023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FB3573BE-0559-46A1-9511-1C3AFB2B5652}" type="slidenum">
              <a:rPr lang="en-IN" smtClean="0"/>
              <a:t>‹#›</a:t>
            </a:fld>
            <a:endParaRPr lang="en-IN"/>
          </a:p>
        </p:txBody>
      </p:sp>
    </p:spTree>
    <p:extLst>
      <p:ext uri="{BB962C8B-B14F-4D97-AF65-F5344CB8AC3E}">
        <p14:creationId xmlns:p14="http://schemas.microsoft.com/office/powerpoint/2010/main" val="1148133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5E1C5EF-A791-458F-B89F-05BCF015CE3D}" type="datetimeFigureOut">
              <a:rPr lang="en-IN" smtClean="0"/>
              <a:t>21-11-2023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FB3573BE-0559-46A1-9511-1C3AFB2B5652}"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63039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5E1C5EF-A791-458F-B89F-05BCF015CE3D}" type="datetimeFigureOut">
              <a:rPr lang="en-IN" smtClean="0"/>
              <a:t>21-11-2023</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FB3573BE-0559-46A1-9511-1C3AFB2B5652}" type="slidenum">
              <a:rPr lang="en-IN" smtClean="0"/>
              <a:t>‹#›</a:t>
            </a:fld>
            <a:endParaRPr lang="en-IN"/>
          </a:p>
        </p:txBody>
      </p:sp>
    </p:spTree>
    <p:extLst>
      <p:ext uri="{BB962C8B-B14F-4D97-AF65-F5344CB8AC3E}">
        <p14:creationId xmlns:p14="http://schemas.microsoft.com/office/powerpoint/2010/main" val="4266171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5E1C5EF-A791-458F-B89F-05BCF015CE3D}" type="datetimeFigureOut">
              <a:rPr lang="en-IN" smtClean="0"/>
              <a:t>21-11-2023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3573BE-0559-46A1-9511-1C3AFB2B5652}" type="slidenum">
              <a:rPr lang="en-IN" smtClean="0"/>
              <a:t>‹#›</a:t>
            </a:fld>
            <a:endParaRPr lang="en-IN"/>
          </a:p>
        </p:txBody>
      </p:sp>
    </p:spTree>
    <p:extLst>
      <p:ext uri="{BB962C8B-B14F-4D97-AF65-F5344CB8AC3E}">
        <p14:creationId xmlns:p14="http://schemas.microsoft.com/office/powerpoint/2010/main" val="22263072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5E1C5EF-A791-458F-B89F-05BCF015CE3D}" type="datetimeFigureOut">
              <a:rPr lang="en-IN" smtClean="0"/>
              <a:t>21-11-2023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3573BE-0559-46A1-9511-1C3AFB2B5652}" type="slidenum">
              <a:rPr lang="en-IN" smtClean="0"/>
              <a:t>‹#›</a:t>
            </a:fld>
            <a:endParaRPr lang="en-IN"/>
          </a:p>
        </p:txBody>
      </p:sp>
    </p:spTree>
    <p:extLst>
      <p:ext uri="{BB962C8B-B14F-4D97-AF65-F5344CB8AC3E}">
        <p14:creationId xmlns:p14="http://schemas.microsoft.com/office/powerpoint/2010/main" val="22325674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E1C5EF-A791-458F-B89F-05BCF015CE3D}" type="datetimeFigureOut">
              <a:rPr lang="en-IN" smtClean="0"/>
              <a:t>21-11-2023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3573BE-0559-46A1-9511-1C3AFB2B5652}" type="slidenum">
              <a:rPr lang="en-IN" smtClean="0"/>
              <a:t>‹#›</a:t>
            </a:fld>
            <a:endParaRPr lang="en-IN"/>
          </a:p>
        </p:txBody>
      </p:sp>
    </p:spTree>
    <p:extLst>
      <p:ext uri="{BB962C8B-B14F-4D97-AF65-F5344CB8AC3E}">
        <p14:creationId xmlns:p14="http://schemas.microsoft.com/office/powerpoint/2010/main" val="3991076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5E1C5EF-A791-458F-B89F-05BCF015CE3D}" type="datetimeFigureOut">
              <a:rPr lang="en-IN" smtClean="0"/>
              <a:t>21-11-2023</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FB3573BE-0559-46A1-9511-1C3AFB2B5652}" type="slidenum">
              <a:rPr lang="en-IN" smtClean="0"/>
              <a:t>‹#›</a:t>
            </a:fld>
            <a:endParaRPr lang="en-IN"/>
          </a:p>
        </p:txBody>
      </p:sp>
    </p:spTree>
    <p:extLst>
      <p:ext uri="{BB962C8B-B14F-4D97-AF65-F5344CB8AC3E}">
        <p14:creationId xmlns:p14="http://schemas.microsoft.com/office/powerpoint/2010/main" val="2929569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E1C5EF-A791-458F-B89F-05BCF015CE3D}" type="datetimeFigureOut">
              <a:rPr lang="en-IN" smtClean="0"/>
              <a:t>21-11-2023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3573BE-0559-46A1-9511-1C3AFB2B5652}" type="slidenum">
              <a:rPr lang="en-IN" smtClean="0"/>
              <a:t>‹#›</a:t>
            </a:fld>
            <a:endParaRPr lang="en-IN"/>
          </a:p>
        </p:txBody>
      </p:sp>
    </p:spTree>
    <p:extLst>
      <p:ext uri="{BB962C8B-B14F-4D97-AF65-F5344CB8AC3E}">
        <p14:creationId xmlns:p14="http://schemas.microsoft.com/office/powerpoint/2010/main" val="3139598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5E1C5EF-A791-458F-B89F-05BCF015CE3D}" type="datetimeFigureOut">
              <a:rPr lang="en-IN" smtClean="0"/>
              <a:t>21-11-2023</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FB3573BE-0559-46A1-9511-1C3AFB2B5652}" type="slidenum">
              <a:rPr lang="en-IN" smtClean="0"/>
              <a:t>‹#›</a:t>
            </a:fld>
            <a:endParaRPr lang="en-IN"/>
          </a:p>
        </p:txBody>
      </p:sp>
    </p:spTree>
    <p:extLst>
      <p:ext uri="{BB962C8B-B14F-4D97-AF65-F5344CB8AC3E}">
        <p14:creationId xmlns:p14="http://schemas.microsoft.com/office/powerpoint/2010/main" val="3844759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E1C5EF-A791-458F-B89F-05BCF015CE3D}" type="datetimeFigureOut">
              <a:rPr lang="en-IN" smtClean="0"/>
              <a:t>21-11-2023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3573BE-0559-46A1-9511-1C3AFB2B5652}" type="slidenum">
              <a:rPr lang="en-IN" smtClean="0"/>
              <a:t>‹#›</a:t>
            </a:fld>
            <a:endParaRPr lang="en-IN"/>
          </a:p>
        </p:txBody>
      </p:sp>
    </p:spTree>
    <p:extLst>
      <p:ext uri="{BB962C8B-B14F-4D97-AF65-F5344CB8AC3E}">
        <p14:creationId xmlns:p14="http://schemas.microsoft.com/office/powerpoint/2010/main" val="847821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E1C5EF-A791-458F-B89F-05BCF015CE3D}" type="datetimeFigureOut">
              <a:rPr lang="en-IN" smtClean="0"/>
              <a:t>21-11-2023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B3573BE-0559-46A1-9511-1C3AFB2B5652}" type="slidenum">
              <a:rPr lang="en-IN" smtClean="0"/>
              <a:t>‹#›</a:t>
            </a:fld>
            <a:endParaRPr lang="en-IN"/>
          </a:p>
        </p:txBody>
      </p:sp>
    </p:spTree>
    <p:extLst>
      <p:ext uri="{BB962C8B-B14F-4D97-AF65-F5344CB8AC3E}">
        <p14:creationId xmlns:p14="http://schemas.microsoft.com/office/powerpoint/2010/main" val="2515361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E1C5EF-A791-458F-B89F-05BCF015CE3D}" type="datetimeFigureOut">
              <a:rPr lang="en-IN" smtClean="0"/>
              <a:t>21-11-2023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3573BE-0559-46A1-9511-1C3AFB2B5652}" type="slidenum">
              <a:rPr lang="en-IN" smtClean="0"/>
              <a:t>‹#›</a:t>
            </a:fld>
            <a:endParaRPr lang="en-IN"/>
          </a:p>
        </p:txBody>
      </p:sp>
    </p:spTree>
    <p:extLst>
      <p:ext uri="{BB962C8B-B14F-4D97-AF65-F5344CB8AC3E}">
        <p14:creationId xmlns:p14="http://schemas.microsoft.com/office/powerpoint/2010/main" val="2705456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E1C5EF-A791-458F-B89F-05BCF015CE3D}" type="datetimeFigureOut">
              <a:rPr lang="en-IN" smtClean="0"/>
              <a:t>21-11-2023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B3573BE-0559-46A1-9511-1C3AFB2B5652}" type="slidenum">
              <a:rPr lang="en-IN" smtClean="0"/>
              <a:t>‹#›</a:t>
            </a:fld>
            <a:endParaRPr lang="en-IN"/>
          </a:p>
        </p:txBody>
      </p:sp>
    </p:spTree>
    <p:extLst>
      <p:ext uri="{BB962C8B-B14F-4D97-AF65-F5344CB8AC3E}">
        <p14:creationId xmlns:p14="http://schemas.microsoft.com/office/powerpoint/2010/main" val="2468090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E1C5EF-A791-458F-B89F-05BCF015CE3D}" type="datetimeFigureOut">
              <a:rPr lang="en-IN" smtClean="0"/>
              <a:t>21-11-2023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3573BE-0559-46A1-9511-1C3AFB2B5652}" type="slidenum">
              <a:rPr lang="en-IN" smtClean="0"/>
              <a:t>‹#›</a:t>
            </a:fld>
            <a:endParaRPr lang="en-IN"/>
          </a:p>
        </p:txBody>
      </p:sp>
    </p:spTree>
    <p:extLst>
      <p:ext uri="{BB962C8B-B14F-4D97-AF65-F5344CB8AC3E}">
        <p14:creationId xmlns:p14="http://schemas.microsoft.com/office/powerpoint/2010/main" val="58323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E1C5EF-A791-458F-B89F-05BCF015CE3D}" type="datetimeFigureOut">
              <a:rPr lang="en-IN" smtClean="0"/>
              <a:t>21-11-2023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3573BE-0559-46A1-9511-1C3AFB2B5652}" type="slidenum">
              <a:rPr lang="en-IN" smtClean="0"/>
              <a:t>‹#›</a:t>
            </a:fld>
            <a:endParaRPr lang="en-IN"/>
          </a:p>
        </p:txBody>
      </p:sp>
    </p:spTree>
    <p:extLst>
      <p:ext uri="{BB962C8B-B14F-4D97-AF65-F5344CB8AC3E}">
        <p14:creationId xmlns:p14="http://schemas.microsoft.com/office/powerpoint/2010/main" val="572331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5E1C5EF-A791-458F-B89F-05BCF015CE3D}" type="datetimeFigureOut">
              <a:rPr lang="en-IN" smtClean="0"/>
              <a:t>21-11-2023</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B3573BE-0559-46A1-9511-1C3AFB2B5652}" type="slidenum">
              <a:rPr lang="en-IN" smtClean="0"/>
              <a:t>‹#›</a:t>
            </a:fld>
            <a:endParaRPr lang="en-IN"/>
          </a:p>
        </p:txBody>
      </p:sp>
    </p:spTree>
    <p:extLst>
      <p:ext uri="{BB962C8B-B14F-4D97-AF65-F5344CB8AC3E}">
        <p14:creationId xmlns:p14="http://schemas.microsoft.com/office/powerpoint/2010/main" val="2621958477"/>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20FAE-446A-419F-AEBF-3F6942024797}"/>
              </a:ext>
            </a:extLst>
          </p:cNvPr>
          <p:cNvSpPr>
            <a:spLocks noGrp="1"/>
          </p:cNvSpPr>
          <p:nvPr>
            <p:ph type="ctrTitle"/>
          </p:nvPr>
        </p:nvSpPr>
        <p:spPr>
          <a:xfrm>
            <a:off x="609600" y="291710"/>
            <a:ext cx="10972800" cy="2401452"/>
          </a:xfrm>
        </p:spPr>
        <p:txBody>
          <a:bodyPr>
            <a:normAutofit/>
          </a:bodyPr>
          <a:lstStyle/>
          <a:p>
            <a:pPr algn="ctr"/>
            <a:r>
              <a:rPr lang="en-US" sz="5400" b="1" cap="none" dirty="0">
                <a:highlight>
                  <a:srgbClr val="800000"/>
                </a:highlight>
                <a:latin typeface="Calibri" panose="020F0502020204030204" pitchFamily="34" charset="0"/>
                <a:ea typeface="Calibri" panose="020F0502020204030204" pitchFamily="34" charset="0"/>
                <a:cs typeface="Calibri" panose="020F0502020204030204" pitchFamily="34" charset="0"/>
              </a:rPr>
              <a:t>Strategic Change Plan For McDonald’s</a:t>
            </a:r>
          </a:p>
        </p:txBody>
      </p:sp>
      <p:sp>
        <p:nvSpPr>
          <p:cNvPr id="3" name="TextBox 2">
            <a:extLst>
              <a:ext uri="{FF2B5EF4-FFF2-40B4-BE49-F238E27FC236}">
                <a16:creationId xmlns:a16="http://schemas.microsoft.com/office/drawing/2014/main" id="{08ED5D43-51E8-491B-999A-100DDE2F30D7}"/>
              </a:ext>
            </a:extLst>
          </p:cNvPr>
          <p:cNvSpPr txBox="1"/>
          <p:nvPr/>
        </p:nvSpPr>
        <p:spPr>
          <a:xfrm>
            <a:off x="2467428" y="2880673"/>
            <a:ext cx="6705600" cy="3046988"/>
          </a:xfrm>
          <a:prstGeom prst="rect">
            <a:avLst/>
          </a:prstGeom>
          <a:noFill/>
        </p:spPr>
        <p:txBody>
          <a:bodyPr wrap="square" rtlCol="0">
            <a:spAutoFit/>
          </a:bodyPr>
          <a:lstStyle/>
          <a:p>
            <a:pPr algn="ctr"/>
            <a:r>
              <a:rPr lang="en-GB" sz="2400" b="1" dirty="0">
                <a:latin typeface="Calibri" panose="020F0502020204030204" pitchFamily="34" charset="0"/>
                <a:ea typeface="Calibri" panose="020F0502020204030204" pitchFamily="34" charset="0"/>
                <a:cs typeface="Calibri" panose="020F0502020204030204" pitchFamily="34" charset="0"/>
              </a:rPr>
              <a:t>Pranali Lad </a:t>
            </a:r>
            <a:r>
              <a:rPr lang="en-GB" sz="2400" dirty="0">
                <a:latin typeface="Calibri" panose="020F0502020204030204" pitchFamily="34" charset="0"/>
                <a:ea typeface="Calibri" panose="020F0502020204030204" pitchFamily="34" charset="0"/>
                <a:cs typeface="Calibri" panose="020F0502020204030204" pitchFamily="34" charset="0"/>
              </a:rPr>
              <a:t>–</a:t>
            </a:r>
            <a:r>
              <a:rPr lang="en-GB" sz="2400" u="sng" dirty="0">
                <a:latin typeface="Calibri" panose="020F0502020204030204" pitchFamily="34" charset="0"/>
                <a:ea typeface="Calibri" panose="020F0502020204030204" pitchFamily="34" charset="0"/>
                <a:cs typeface="Calibri" panose="020F0502020204030204" pitchFamily="34" charset="0"/>
              </a:rPr>
              <a:t>P2744307</a:t>
            </a:r>
          </a:p>
          <a:p>
            <a:pPr algn="ctr"/>
            <a:r>
              <a:rPr lang="en-GB" sz="2400" b="1" dirty="0">
                <a:latin typeface="Calibri" panose="020F0502020204030204" pitchFamily="34" charset="0"/>
                <a:ea typeface="Calibri" panose="020F0502020204030204" pitchFamily="34" charset="0"/>
                <a:cs typeface="Calibri" panose="020F0502020204030204" pitchFamily="34" charset="0"/>
              </a:rPr>
              <a:t>Vinay Pareek </a:t>
            </a:r>
            <a:r>
              <a:rPr lang="en-GB" sz="2400" dirty="0">
                <a:latin typeface="Calibri" panose="020F0502020204030204" pitchFamily="34" charset="0"/>
                <a:ea typeface="Calibri" panose="020F0502020204030204" pitchFamily="34" charset="0"/>
                <a:cs typeface="Calibri" panose="020F0502020204030204" pitchFamily="34" charset="0"/>
              </a:rPr>
              <a:t>-</a:t>
            </a:r>
            <a:r>
              <a:rPr lang="en-GB" sz="2400" u="sng" dirty="0">
                <a:latin typeface="Calibri" panose="020F0502020204030204" pitchFamily="34" charset="0"/>
                <a:ea typeface="Calibri" panose="020F0502020204030204" pitchFamily="34" charset="0"/>
                <a:cs typeface="Calibri" panose="020F0502020204030204" pitchFamily="34" charset="0"/>
              </a:rPr>
              <a:t>P2778430</a:t>
            </a:r>
          </a:p>
          <a:p>
            <a:pPr algn="ctr"/>
            <a:r>
              <a:rPr lang="en-GB" sz="2400" b="1" dirty="0">
                <a:latin typeface="Calibri" panose="020F0502020204030204" pitchFamily="34" charset="0"/>
                <a:ea typeface="Calibri" panose="020F0502020204030204" pitchFamily="34" charset="0"/>
                <a:cs typeface="Calibri" panose="020F0502020204030204" pitchFamily="34" charset="0"/>
              </a:rPr>
              <a:t>Vandana </a:t>
            </a:r>
            <a:r>
              <a:rPr lang="en-GB" sz="2400" b="1" dirty="0" err="1">
                <a:latin typeface="Calibri" panose="020F0502020204030204" pitchFamily="34" charset="0"/>
                <a:ea typeface="Calibri" panose="020F0502020204030204" pitchFamily="34" charset="0"/>
                <a:cs typeface="Calibri" panose="020F0502020204030204" pitchFamily="34" charset="0"/>
              </a:rPr>
              <a:t>Karippal</a:t>
            </a:r>
            <a:r>
              <a:rPr lang="en-GB" sz="2400" b="1" dirty="0">
                <a:latin typeface="Calibri" panose="020F0502020204030204" pitchFamily="34" charset="0"/>
                <a:ea typeface="Calibri" panose="020F0502020204030204" pitchFamily="34" charset="0"/>
                <a:cs typeface="Calibri" panose="020F0502020204030204" pitchFamily="34" charset="0"/>
              </a:rPr>
              <a:t> Rajeev</a:t>
            </a:r>
            <a:r>
              <a:rPr lang="en-GB" sz="2400" dirty="0">
                <a:latin typeface="Calibri" panose="020F0502020204030204" pitchFamily="34" charset="0"/>
                <a:ea typeface="Calibri" panose="020F0502020204030204" pitchFamily="34" charset="0"/>
                <a:cs typeface="Calibri" panose="020F0502020204030204" pitchFamily="34" charset="0"/>
              </a:rPr>
              <a:t>-</a:t>
            </a:r>
            <a:r>
              <a:rPr lang="en-GB" sz="2400" u="sng" dirty="0">
                <a:latin typeface="Calibri" panose="020F0502020204030204" pitchFamily="34" charset="0"/>
                <a:ea typeface="Calibri" panose="020F0502020204030204" pitchFamily="34" charset="0"/>
                <a:cs typeface="Calibri" panose="020F0502020204030204" pitchFamily="34" charset="0"/>
              </a:rPr>
              <a:t>P2774295</a:t>
            </a:r>
          </a:p>
          <a:p>
            <a:pPr algn="ctr"/>
            <a:r>
              <a:rPr lang="en-GB" sz="2400" b="1" dirty="0" err="1">
                <a:latin typeface="Calibri" panose="020F0502020204030204" pitchFamily="34" charset="0"/>
                <a:ea typeface="Calibri" panose="020F0502020204030204" pitchFamily="34" charset="0"/>
                <a:cs typeface="Calibri" panose="020F0502020204030204" pitchFamily="34" charset="0"/>
              </a:rPr>
              <a:t>Ajo</a:t>
            </a:r>
            <a:r>
              <a:rPr lang="en-GB" sz="2400" b="1" dirty="0">
                <a:latin typeface="Calibri" panose="020F0502020204030204" pitchFamily="34" charset="0"/>
                <a:ea typeface="Calibri" panose="020F0502020204030204" pitchFamily="34" charset="0"/>
                <a:cs typeface="Calibri" panose="020F0502020204030204" pitchFamily="34" charset="0"/>
              </a:rPr>
              <a:t> Jose </a:t>
            </a:r>
            <a:r>
              <a:rPr lang="en-GB" sz="2400" dirty="0">
                <a:latin typeface="Calibri" panose="020F0502020204030204" pitchFamily="34" charset="0"/>
                <a:ea typeface="Calibri" panose="020F0502020204030204" pitchFamily="34" charset="0"/>
                <a:cs typeface="Calibri" panose="020F0502020204030204" pitchFamily="34" charset="0"/>
              </a:rPr>
              <a:t>–</a:t>
            </a:r>
            <a:r>
              <a:rPr lang="en-GB" sz="2400" u="sng" dirty="0">
                <a:latin typeface="Calibri" panose="020F0502020204030204" pitchFamily="34" charset="0"/>
                <a:ea typeface="Calibri" panose="020F0502020204030204" pitchFamily="34" charset="0"/>
                <a:cs typeface="Calibri" panose="020F0502020204030204" pitchFamily="34" charset="0"/>
              </a:rPr>
              <a:t>P2778727</a:t>
            </a:r>
          </a:p>
          <a:p>
            <a:pPr algn="ctr"/>
            <a:r>
              <a:rPr lang="en-GB" sz="2400" b="1" dirty="0">
                <a:latin typeface="Calibri" panose="020F0502020204030204" pitchFamily="34" charset="0"/>
                <a:ea typeface="Calibri" panose="020F0502020204030204" pitchFamily="34" charset="0"/>
                <a:cs typeface="Calibri" panose="020F0502020204030204" pitchFamily="34" charset="0"/>
              </a:rPr>
              <a:t>Muhammed </a:t>
            </a:r>
            <a:r>
              <a:rPr lang="en-GB" sz="2400" b="1" dirty="0" err="1">
                <a:latin typeface="Calibri" panose="020F0502020204030204" pitchFamily="34" charset="0"/>
                <a:ea typeface="Calibri" panose="020F0502020204030204" pitchFamily="34" charset="0"/>
                <a:cs typeface="Calibri" panose="020F0502020204030204" pitchFamily="34" charset="0"/>
              </a:rPr>
              <a:t>Ijas</a:t>
            </a:r>
            <a:r>
              <a:rPr lang="en-GB" sz="2400" b="1" dirty="0">
                <a:latin typeface="Calibri" panose="020F0502020204030204" pitchFamily="34" charset="0"/>
                <a:ea typeface="Calibri" panose="020F0502020204030204" pitchFamily="34" charset="0"/>
                <a:cs typeface="Calibri" panose="020F0502020204030204" pitchFamily="34" charset="0"/>
              </a:rPr>
              <a:t> </a:t>
            </a:r>
            <a:r>
              <a:rPr lang="en-GB" sz="2400" dirty="0">
                <a:latin typeface="Calibri" panose="020F0502020204030204" pitchFamily="34" charset="0"/>
                <a:ea typeface="Calibri" panose="020F0502020204030204" pitchFamily="34" charset="0"/>
                <a:cs typeface="Calibri" panose="020F0502020204030204" pitchFamily="34" charset="0"/>
              </a:rPr>
              <a:t>–</a:t>
            </a:r>
            <a:r>
              <a:rPr lang="en-GB" sz="2400" u="sng" dirty="0">
                <a:latin typeface="Calibri" panose="020F0502020204030204" pitchFamily="34" charset="0"/>
                <a:ea typeface="Calibri" panose="020F0502020204030204" pitchFamily="34" charset="0"/>
                <a:cs typeface="Calibri" panose="020F0502020204030204" pitchFamily="34" charset="0"/>
              </a:rPr>
              <a:t>P2773890</a:t>
            </a:r>
          </a:p>
          <a:p>
            <a:pPr algn="ctr"/>
            <a:r>
              <a:rPr lang="en-GB" sz="2400" b="1" dirty="0">
                <a:latin typeface="Calibri" panose="020F0502020204030204" pitchFamily="34" charset="0"/>
                <a:ea typeface="Calibri" panose="020F0502020204030204" pitchFamily="34" charset="0"/>
                <a:cs typeface="Calibri" panose="020F0502020204030204" pitchFamily="34" charset="0"/>
              </a:rPr>
              <a:t>Cristo Santhosh</a:t>
            </a:r>
            <a:r>
              <a:rPr lang="en-GB" sz="2400" dirty="0">
                <a:latin typeface="Calibri" panose="020F0502020204030204" pitchFamily="34" charset="0"/>
                <a:ea typeface="Calibri" panose="020F0502020204030204" pitchFamily="34" charset="0"/>
                <a:cs typeface="Calibri" panose="020F0502020204030204" pitchFamily="34" charset="0"/>
              </a:rPr>
              <a:t>-</a:t>
            </a:r>
            <a:r>
              <a:rPr lang="en-GB" sz="2400" u="sng" dirty="0">
                <a:latin typeface="Calibri" panose="020F0502020204030204" pitchFamily="34" charset="0"/>
                <a:ea typeface="Calibri" panose="020F0502020204030204" pitchFamily="34" charset="0"/>
                <a:cs typeface="Calibri" panose="020F0502020204030204" pitchFamily="34" charset="0"/>
              </a:rPr>
              <a:t>P2778632</a:t>
            </a:r>
          </a:p>
          <a:p>
            <a:pPr algn="ctr"/>
            <a:r>
              <a:rPr lang="en-GB" sz="2400" b="1" dirty="0">
                <a:latin typeface="Calibri" panose="020F0502020204030204" pitchFamily="34" charset="0"/>
                <a:ea typeface="Calibri" panose="020F0502020204030204" pitchFamily="34" charset="0"/>
                <a:cs typeface="Calibri" panose="020F0502020204030204" pitchFamily="34" charset="0"/>
              </a:rPr>
              <a:t>Basil peter</a:t>
            </a:r>
            <a:r>
              <a:rPr lang="en-GB" sz="2400" dirty="0">
                <a:latin typeface="Calibri" panose="020F0502020204030204" pitchFamily="34" charset="0"/>
                <a:ea typeface="Calibri" panose="020F0502020204030204" pitchFamily="34" charset="0"/>
                <a:cs typeface="Calibri" panose="020F0502020204030204" pitchFamily="34" charset="0"/>
              </a:rPr>
              <a:t>-</a:t>
            </a:r>
            <a:r>
              <a:rPr lang="en-GB" sz="2400" u="sng" dirty="0">
                <a:latin typeface="Calibri" panose="020F0502020204030204" pitchFamily="34" charset="0"/>
                <a:ea typeface="Calibri" panose="020F0502020204030204" pitchFamily="34" charset="0"/>
                <a:cs typeface="Calibri" panose="020F0502020204030204" pitchFamily="34" charset="0"/>
              </a:rPr>
              <a:t>P2780840</a:t>
            </a:r>
          </a:p>
          <a:p>
            <a:pPr algn="ctr"/>
            <a:endParaRPr lang="en-GB"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2430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E2D22-965F-4CCA-9DAD-68BD54C57B42}"/>
              </a:ext>
            </a:extLst>
          </p:cNvPr>
          <p:cNvSpPr>
            <a:spLocks noGrp="1"/>
          </p:cNvSpPr>
          <p:nvPr>
            <p:ph type="ctrTitle"/>
          </p:nvPr>
        </p:nvSpPr>
        <p:spPr>
          <a:xfrm>
            <a:off x="1524000" y="655093"/>
            <a:ext cx="9144000" cy="709683"/>
          </a:xfrm>
        </p:spPr>
        <p:txBody>
          <a:bodyPr>
            <a:normAutofit/>
          </a:bodyPr>
          <a:lstStyle/>
          <a:p>
            <a:pPr algn="ctr"/>
            <a:r>
              <a:rPr lang="en-GB" sz="4400" b="1" dirty="0" err="1">
                <a:latin typeface="Times New Roman" panose="02020603050405020304" pitchFamily="18" charset="0"/>
                <a:cs typeface="Times New Roman" panose="02020603050405020304" pitchFamily="18" charset="0"/>
              </a:rPr>
              <a:t>Contd</a:t>
            </a:r>
            <a:endParaRPr lang="en-GB" sz="4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5729AD0-4ABE-42FF-AF6C-47B0BCC77C01}"/>
              </a:ext>
            </a:extLst>
          </p:cNvPr>
          <p:cNvSpPr>
            <a:spLocks noGrp="1"/>
          </p:cNvSpPr>
          <p:nvPr>
            <p:ph type="subTitle" idx="1"/>
          </p:nvPr>
        </p:nvSpPr>
        <p:spPr>
          <a:xfrm>
            <a:off x="5661620" y="2094475"/>
            <a:ext cx="6115675" cy="4108432"/>
          </a:xfrm>
        </p:spPr>
        <p:txBody>
          <a:bodyPr>
            <a:normAutofit lnSpcReduction="10000"/>
          </a:bodyPr>
          <a:lstStyle/>
          <a:p>
            <a:pPr algn="just"/>
            <a:r>
              <a:rPr lang="en-US" sz="1800" b="1" i="1" dirty="0">
                <a:solidFill>
                  <a:schemeClr val="tx1"/>
                </a:solidFill>
                <a:latin typeface="Calibri" panose="020F0502020204030204" pitchFamily="34" charset="0"/>
                <a:ea typeface="Calibri" panose="020F0502020204030204" pitchFamily="34" charset="0"/>
                <a:cs typeface="Calibri" panose="020F0502020204030204" pitchFamily="34" charset="0"/>
              </a:rPr>
              <a:t>Timeline</a:t>
            </a:r>
            <a:endParaRPr lang="en-US" sz="18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A rough schedule for carrying out the strategic transformation strategy is as follows:</a:t>
            </a:r>
            <a:endParaRPr lang="en-US" sz="18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fontAlgn="base"/>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Year 1:</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 Create a cross-functional team, study the market, start creating healthier menu items, and create plans for restaurant renovations.</a:t>
            </a:r>
          </a:p>
          <a:p>
            <a:pPr algn="just" fontAlgn="base"/>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Year 2:</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 Start renovating eateries and testing healthier menu items in a few markets.</a:t>
            </a:r>
          </a:p>
          <a:p>
            <a:pPr algn="just" fontAlgn="base"/>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Year 3: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Roll out new menu items internationally and complete refurbishment of establishments.</a:t>
            </a:r>
          </a:p>
          <a:p>
            <a:pPr algn="just" fontAlgn="base"/>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Year 4:</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 Keep experimenting with the menu and enhancing the patron experience.</a:t>
            </a:r>
          </a:p>
          <a:p>
            <a:br>
              <a:rPr lang="en-US" b="0" dirty="0">
                <a:solidFill>
                  <a:schemeClr val="tx1"/>
                </a:solidFill>
                <a:effectLst/>
              </a:rPr>
            </a:br>
            <a:endParaRPr lang="en-IN" dirty="0">
              <a:solidFill>
                <a:schemeClr val="tx1"/>
              </a:solidFill>
            </a:endParaRPr>
          </a:p>
          <a:p>
            <a:endParaRPr lang="en-IN" dirty="0">
              <a:solidFill>
                <a:schemeClr val="tx1"/>
              </a:solidFill>
            </a:endParaRPr>
          </a:p>
        </p:txBody>
      </p:sp>
      <p:pic>
        <p:nvPicPr>
          <p:cNvPr id="5" name="Picture 4">
            <a:extLst>
              <a:ext uri="{FF2B5EF4-FFF2-40B4-BE49-F238E27FC236}">
                <a16:creationId xmlns:a16="http://schemas.microsoft.com/office/drawing/2014/main" id="{77D9D75C-3F17-4774-A176-B683381276D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7951"/>
          <a:stretch/>
        </p:blipFill>
        <p:spPr>
          <a:xfrm>
            <a:off x="414705" y="2094474"/>
            <a:ext cx="5029201" cy="39498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8320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AFC38-6FE6-4B5C-93E5-530B09E01EDC}"/>
              </a:ext>
            </a:extLst>
          </p:cNvPr>
          <p:cNvSpPr>
            <a:spLocks noGrp="1"/>
          </p:cNvSpPr>
          <p:nvPr>
            <p:ph type="title"/>
          </p:nvPr>
        </p:nvSpPr>
        <p:spPr>
          <a:xfrm>
            <a:off x="1560286" y="536567"/>
            <a:ext cx="8610600" cy="1293028"/>
          </a:xfrm>
        </p:spPr>
        <p:txBody>
          <a:bodyPr>
            <a:normAutofit/>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Strategic Change Management</a:t>
            </a:r>
            <a:br>
              <a:rPr lang="en-US" b="0" dirty="0">
                <a:effectLst/>
                <a:latin typeface="Calibri" panose="020F0502020204030204" pitchFamily="34" charset="0"/>
                <a:ea typeface="Calibri" panose="020F0502020204030204" pitchFamily="34" charset="0"/>
                <a:cs typeface="Calibri" panose="020F0502020204030204" pitchFamily="34" charset="0"/>
              </a:rPr>
            </a:b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F52226F-B56B-4A2E-89C7-391F63829BC9}"/>
              </a:ext>
            </a:extLst>
          </p:cNvPr>
          <p:cNvSpPr>
            <a:spLocks noGrp="1"/>
          </p:cNvSpPr>
          <p:nvPr>
            <p:ph idx="1"/>
          </p:nvPr>
        </p:nvSpPr>
        <p:spPr>
          <a:xfrm>
            <a:off x="838200" y="1337481"/>
            <a:ext cx="8752367" cy="3054637"/>
          </a:xfrm>
        </p:spPr>
        <p:txBody>
          <a:bodyPr>
            <a:normAutofit/>
          </a:bodyPr>
          <a:lstStyle/>
          <a:p>
            <a:r>
              <a:rPr lang="en-GB" sz="2000" dirty="0">
                <a:latin typeface="Calibri" panose="020F0502020204030204" pitchFamily="34" charset="0"/>
                <a:ea typeface="Calibri" panose="020F0502020204030204" pitchFamily="34" charset="0"/>
                <a:cs typeface="Calibri" panose="020F0502020204030204" pitchFamily="34" charset="0"/>
              </a:rPr>
              <a:t>The process of organising, carrying out, and assessing strategic change is known as strategic change management. </a:t>
            </a:r>
            <a:endParaRPr lang="en-GB" sz="2000" b="0" dirty="0">
              <a:effectLst/>
              <a:latin typeface="Calibri" panose="020F0502020204030204" pitchFamily="34" charset="0"/>
              <a:ea typeface="Calibri" panose="020F0502020204030204" pitchFamily="34" charset="0"/>
              <a:cs typeface="Calibri" panose="020F0502020204030204" pitchFamily="34" charset="0"/>
            </a:endParaRPr>
          </a:p>
          <a:p>
            <a:pPr fontAlgn="base"/>
            <a:r>
              <a:rPr lang="en-GB" sz="2000" b="1" dirty="0">
                <a:latin typeface="Calibri" panose="020F0502020204030204" pitchFamily="34" charset="0"/>
                <a:ea typeface="Calibri" panose="020F0502020204030204" pitchFamily="34" charset="0"/>
                <a:cs typeface="Calibri" panose="020F0502020204030204" pitchFamily="34" charset="0"/>
              </a:rPr>
              <a:t>Communication: </a:t>
            </a:r>
            <a:r>
              <a:rPr lang="en-GB" sz="2000" dirty="0">
                <a:latin typeface="Calibri" panose="020F0502020204030204" pitchFamily="34" charset="0"/>
                <a:ea typeface="Calibri" panose="020F0502020204030204" pitchFamily="34" charset="0"/>
                <a:cs typeface="Calibri" panose="020F0502020204030204" pitchFamily="34" charset="0"/>
              </a:rPr>
              <a:t>It is crucial to inform all parties involved employees, clients, and suppliers of the strategy shift (</a:t>
            </a:r>
            <a:r>
              <a:rPr lang="en-GB" sz="2000" dirty="0" err="1">
                <a:latin typeface="Calibri" panose="020F0502020204030204" pitchFamily="34" charset="0"/>
                <a:ea typeface="Calibri" panose="020F0502020204030204" pitchFamily="34" charset="0"/>
                <a:cs typeface="Calibri" panose="020F0502020204030204" pitchFamily="34" charset="0"/>
              </a:rPr>
              <a:t>Pasmore</a:t>
            </a:r>
            <a:r>
              <a:rPr lang="en-GB" sz="2000" dirty="0">
                <a:latin typeface="Calibri" panose="020F0502020204030204" pitchFamily="34" charset="0"/>
                <a:ea typeface="Calibri" panose="020F0502020204030204" pitchFamily="34" charset="0"/>
                <a:cs typeface="Calibri" panose="020F0502020204030204" pitchFamily="34" charset="0"/>
              </a:rPr>
              <a:t> </a:t>
            </a:r>
            <a:r>
              <a:rPr lang="en-GB" sz="2000" i="1" dirty="0">
                <a:latin typeface="Calibri" panose="020F0502020204030204" pitchFamily="34" charset="0"/>
                <a:ea typeface="Calibri" panose="020F0502020204030204" pitchFamily="34" charset="0"/>
                <a:cs typeface="Calibri" panose="020F0502020204030204" pitchFamily="34" charset="0"/>
              </a:rPr>
              <a:t>et al. </a:t>
            </a:r>
            <a:r>
              <a:rPr lang="en-GB" sz="2000" dirty="0">
                <a:latin typeface="Calibri" panose="020F0502020204030204" pitchFamily="34" charset="0"/>
                <a:ea typeface="Calibri" panose="020F0502020204030204" pitchFamily="34" charset="0"/>
                <a:cs typeface="Calibri" panose="020F0502020204030204" pitchFamily="34" charset="0"/>
              </a:rPr>
              <a:t>2019). </a:t>
            </a:r>
          </a:p>
          <a:p>
            <a:pPr fontAlgn="base"/>
            <a:r>
              <a:rPr lang="en-GB" sz="2000" b="1" dirty="0">
                <a:latin typeface="Calibri" panose="020F0502020204030204" pitchFamily="34" charset="0"/>
                <a:ea typeface="Calibri" panose="020F0502020204030204" pitchFamily="34" charset="0"/>
                <a:cs typeface="Calibri" panose="020F0502020204030204" pitchFamily="34" charset="0"/>
              </a:rPr>
              <a:t>Resistance to change:</a:t>
            </a:r>
            <a:r>
              <a:rPr lang="en-GB" sz="2000" dirty="0">
                <a:latin typeface="Calibri" panose="020F0502020204030204" pitchFamily="34" charset="0"/>
                <a:ea typeface="Calibri" panose="020F0502020204030204" pitchFamily="34" charset="0"/>
                <a:cs typeface="Calibri" panose="020F0502020204030204" pitchFamily="34" charset="0"/>
              </a:rPr>
              <a:t> Anticipating and addressing resistance is crucial since it is common for people to be resistant to change.</a:t>
            </a:r>
          </a:p>
          <a:p>
            <a:pPr fontAlgn="base"/>
            <a:r>
              <a:rPr lang="en-GB" sz="2000" b="1" dirty="0">
                <a:latin typeface="Calibri" panose="020F0502020204030204" pitchFamily="34" charset="0"/>
                <a:ea typeface="Calibri" panose="020F0502020204030204" pitchFamily="34" charset="0"/>
                <a:cs typeface="Calibri" panose="020F0502020204030204" pitchFamily="34" charset="0"/>
              </a:rPr>
              <a:t>Evaluation: </a:t>
            </a:r>
            <a:r>
              <a:rPr lang="en-GB" sz="2000" dirty="0">
                <a:latin typeface="Calibri" panose="020F0502020204030204" pitchFamily="34" charset="0"/>
                <a:ea typeface="Calibri" panose="020F0502020204030204" pitchFamily="34" charset="0"/>
                <a:cs typeface="Calibri" panose="020F0502020204030204" pitchFamily="34" charset="0"/>
              </a:rPr>
              <a:t>To make sure the strategy change is on track and producing the expected results, it is crucial to track and assess it.</a:t>
            </a:r>
          </a:p>
          <a:p>
            <a:pPr marL="0" indent="0">
              <a:buNone/>
            </a:pPr>
            <a:endParaRPr lang="en-GB"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11B20BE-68A8-40DD-BF33-96B55D722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3003" y="3979862"/>
            <a:ext cx="6250675" cy="2878138"/>
          </a:xfrm>
          <a:prstGeom prst="rect">
            <a:avLst/>
          </a:prstGeom>
        </p:spPr>
      </p:pic>
    </p:spTree>
    <p:extLst>
      <p:ext uri="{BB962C8B-B14F-4D97-AF65-F5344CB8AC3E}">
        <p14:creationId xmlns:p14="http://schemas.microsoft.com/office/powerpoint/2010/main" val="3642237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0689B-DB39-4E26-8391-38F6ACB28755}"/>
              </a:ext>
            </a:extLst>
          </p:cNvPr>
          <p:cNvSpPr>
            <a:spLocks noGrp="1"/>
          </p:cNvSpPr>
          <p:nvPr>
            <p:ph type="ctrTitle"/>
          </p:nvPr>
        </p:nvSpPr>
        <p:spPr>
          <a:xfrm>
            <a:off x="1199097" y="1197314"/>
            <a:ext cx="9144000" cy="1067944"/>
          </a:xfrm>
        </p:spPr>
        <p:txBody>
          <a:bodyPr>
            <a:normAutofit fontScale="90000"/>
          </a:bodyPr>
          <a:lstStyle/>
          <a:p>
            <a:pPr algn="ctr"/>
            <a:r>
              <a:rPr lang="en-US" sz="4900" b="1" dirty="0">
                <a:latin typeface="Times New Roman" panose="02020603050405020304" pitchFamily="18" charset="0"/>
                <a:cs typeface="Times New Roman" panose="02020603050405020304" pitchFamily="18" charset="0"/>
              </a:rPr>
              <a:t>Cross-Cultural Implications</a:t>
            </a:r>
            <a:br>
              <a:rPr lang="en-US" b="0" dirty="0">
                <a:effectLst/>
              </a:rPr>
            </a:br>
            <a:endParaRPr lang="en-IN" dirty="0"/>
          </a:p>
        </p:txBody>
      </p:sp>
      <p:sp>
        <p:nvSpPr>
          <p:cNvPr id="3" name="Subtitle 2">
            <a:extLst>
              <a:ext uri="{FF2B5EF4-FFF2-40B4-BE49-F238E27FC236}">
                <a16:creationId xmlns:a16="http://schemas.microsoft.com/office/drawing/2014/main" id="{E26796F8-64B0-48A7-97A8-7C2E7A0D4A3A}"/>
              </a:ext>
            </a:extLst>
          </p:cNvPr>
          <p:cNvSpPr>
            <a:spLocks noGrp="1"/>
          </p:cNvSpPr>
          <p:nvPr>
            <p:ph type="subTitle" idx="1"/>
          </p:nvPr>
        </p:nvSpPr>
        <p:spPr>
          <a:xfrm>
            <a:off x="554636" y="1948720"/>
            <a:ext cx="7270230" cy="3912433"/>
          </a:xfrm>
        </p:spPr>
        <p:txBody>
          <a:bodyPr>
            <a:noAutofit/>
          </a:bodyPr>
          <a:lstStyle/>
          <a:p>
            <a:pPr marL="285750" indent="-285750" algn="just">
              <a:lnSpc>
                <a:spcPct val="150000"/>
              </a:lnSpc>
              <a:buFont typeface="Arial" panose="020B0604020202020204" pitchFamily="34" charset="0"/>
              <a:buChar char="•"/>
            </a:pPr>
            <a:r>
              <a:rPr lang="en-GB" dirty="0">
                <a:solidFill>
                  <a:schemeClr val="tx1"/>
                </a:solidFill>
                <a:latin typeface="Calibri" panose="020F0502020204030204" pitchFamily="34" charset="0"/>
                <a:ea typeface="Calibri" panose="020F0502020204030204" pitchFamily="34" charset="0"/>
                <a:cs typeface="Calibri" panose="020F0502020204030204" pitchFamily="34" charset="0"/>
              </a:rPr>
              <a:t>The cross-cultural ramifications of strategy change implementation in a multinational firm must be considered. </a:t>
            </a:r>
          </a:p>
          <a:p>
            <a:pPr marL="285750" indent="-285750" algn="just">
              <a:lnSpc>
                <a:spcPct val="150000"/>
              </a:lnSpc>
              <a:buFont typeface="Arial" panose="020B0604020202020204" pitchFamily="34" charset="0"/>
              <a:buChar char="•"/>
            </a:pPr>
            <a:r>
              <a:rPr lang="en-GB" dirty="0">
                <a:solidFill>
                  <a:schemeClr val="tx1"/>
                </a:solidFill>
                <a:latin typeface="Calibri" panose="020F0502020204030204" pitchFamily="34" charset="0"/>
                <a:ea typeface="Calibri" panose="020F0502020204030204" pitchFamily="34" charset="0"/>
                <a:cs typeface="Calibri" panose="020F0502020204030204" pitchFamily="34" charset="0"/>
              </a:rPr>
              <a:t>As an example, in some cultures, what is seen to be excellent customer service might not be in another. </a:t>
            </a:r>
          </a:p>
          <a:p>
            <a:pPr marL="285750" indent="-285750" algn="just">
              <a:lnSpc>
                <a:spcPct val="150000"/>
              </a:lnSpc>
              <a:buFont typeface="Arial" panose="020B0604020202020204" pitchFamily="34" charset="0"/>
              <a:buChar char="•"/>
            </a:pPr>
            <a:r>
              <a:rPr lang="en-GB" dirty="0">
                <a:solidFill>
                  <a:schemeClr val="tx1"/>
                </a:solidFill>
                <a:latin typeface="Calibri" panose="020F0502020204030204" pitchFamily="34" charset="0"/>
                <a:ea typeface="Calibri" panose="020F0502020204030204" pitchFamily="34" charset="0"/>
                <a:cs typeface="Calibri" panose="020F0502020204030204" pitchFamily="34" charset="0"/>
              </a:rPr>
              <a:t>It is important to customise the strategic transformation strategy to the unique cultural context of every nation (</a:t>
            </a:r>
            <a:r>
              <a:rPr lang="en-GB" dirty="0" err="1">
                <a:solidFill>
                  <a:schemeClr val="tx1"/>
                </a:solidFill>
                <a:latin typeface="Calibri" panose="020F0502020204030204" pitchFamily="34" charset="0"/>
                <a:ea typeface="Calibri" panose="020F0502020204030204" pitchFamily="34" charset="0"/>
                <a:cs typeface="Calibri" panose="020F0502020204030204" pitchFamily="34" charset="0"/>
              </a:rPr>
              <a:t>Hanelt</a:t>
            </a:r>
            <a:r>
              <a:rPr lang="en-GB"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i="1" dirty="0">
                <a:solidFill>
                  <a:schemeClr val="tx1"/>
                </a:solidFill>
                <a:latin typeface="Calibri" panose="020F0502020204030204" pitchFamily="34" charset="0"/>
                <a:ea typeface="Calibri" panose="020F0502020204030204" pitchFamily="34" charset="0"/>
                <a:cs typeface="Calibri" panose="020F0502020204030204" pitchFamily="34" charset="0"/>
              </a:rPr>
              <a:t>et al. </a:t>
            </a:r>
            <a:r>
              <a:rPr lang="en-GB" dirty="0">
                <a:solidFill>
                  <a:schemeClr val="tx1"/>
                </a:solidFill>
                <a:latin typeface="Calibri" panose="020F0502020204030204" pitchFamily="34" charset="0"/>
                <a:ea typeface="Calibri" panose="020F0502020204030204" pitchFamily="34" charset="0"/>
                <a:cs typeface="Calibri" panose="020F0502020204030204" pitchFamily="34" charset="0"/>
              </a:rPr>
              <a:t>2021). </a:t>
            </a:r>
            <a:br>
              <a:rPr lang="en-GB"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endParaRPr lang="en-GB"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DD42CC8-41FB-4872-BE0F-B00AE6FFF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5038" y="2265258"/>
            <a:ext cx="3422326" cy="2966309"/>
          </a:xfrm>
          <a:prstGeom prst="rect">
            <a:avLst/>
          </a:prstGeom>
        </p:spPr>
      </p:pic>
    </p:spTree>
    <p:extLst>
      <p:ext uri="{BB962C8B-B14F-4D97-AF65-F5344CB8AC3E}">
        <p14:creationId xmlns:p14="http://schemas.microsoft.com/office/powerpoint/2010/main" val="4202386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1B7CF-E86B-417A-88AF-B0DF6C28D8F7}"/>
              </a:ext>
            </a:extLst>
          </p:cNvPr>
          <p:cNvSpPr>
            <a:spLocks noGrp="1"/>
          </p:cNvSpPr>
          <p:nvPr>
            <p:ph type="ctrTitle"/>
          </p:nvPr>
        </p:nvSpPr>
        <p:spPr>
          <a:xfrm>
            <a:off x="556437" y="1122364"/>
            <a:ext cx="9144000" cy="1225052"/>
          </a:xfrm>
        </p:spPr>
        <p:txBody>
          <a:bodyPr>
            <a:normAutofit fontScale="90000"/>
          </a:bodyPr>
          <a:lstStyle/>
          <a:p>
            <a:pPr algn="ctr"/>
            <a:r>
              <a:rPr lang="en-US" sz="4900" b="1" dirty="0">
                <a:latin typeface="Calibri" panose="020F0502020204030204" pitchFamily="34" charset="0"/>
                <a:ea typeface="Calibri" panose="020F0502020204030204" pitchFamily="34" charset="0"/>
                <a:cs typeface="Calibri" panose="020F0502020204030204" pitchFamily="34" charset="0"/>
              </a:rPr>
              <a:t>Conclusion</a:t>
            </a:r>
            <a:br>
              <a:rPr lang="en-US" b="0" dirty="0">
                <a:effectLst/>
              </a:rPr>
            </a:br>
            <a:endParaRPr lang="en-IN" dirty="0"/>
          </a:p>
        </p:txBody>
      </p:sp>
      <p:sp>
        <p:nvSpPr>
          <p:cNvPr id="3" name="Subtitle 2">
            <a:extLst>
              <a:ext uri="{FF2B5EF4-FFF2-40B4-BE49-F238E27FC236}">
                <a16:creationId xmlns:a16="http://schemas.microsoft.com/office/drawing/2014/main" id="{230419DE-5AC1-4C8F-AD51-4D9DFE340F17}"/>
              </a:ext>
            </a:extLst>
          </p:cNvPr>
          <p:cNvSpPr>
            <a:spLocks noGrp="1"/>
          </p:cNvSpPr>
          <p:nvPr>
            <p:ph type="subTitle" idx="1"/>
          </p:nvPr>
        </p:nvSpPr>
        <p:spPr>
          <a:xfrm>
            <a:off x="369571" y="1937982"/>
            <a:ext cx="10182315" cy="3319818"/>
          </a:xfrm>
        </p:spPr>
        <p:txBody>
          <a:bodyPr>
            <a:normAutofit/>
          </a:bodyPr>
          <a:lstStyle/>
          <a:p>
            <a:pPr marL="285750" indent="-285750" algn="just">
              <a:lnSpc>
                <a:spcPct val="150000"/>
              </a:lnSpc>
              <a:buFont typeface="Arial" panose="020B0604020202020204" pitchFamily="34" charset="0"/>
              <a:buChar char="•"/>
            </a:pPr>
            <a:r>
              <a:rPr lang="en-GB" dirty="0">
                <a:solidFill>
                  <a:schemeClr val="tx1"/>
                </a:solidFill>
                <a:latin typeface="Calibri" panose="020F0502020204030204" pitchFamily="34" charset="0"/>
                <a:ea typeface="Calibri" panose="020F0502020204030204" pitchFamily="34" charset="0"/>
                <a:cs typeface="Calibri" panose="020F0502020204030204" pitchFamily="34" charset="0"/>
              </a:rPr>
              <a:t>Enhancing the customer experience is a workable, acceptable, and appropriate strategic change choice for McDonald's global operations.</a:t>
            </a:r>
          </a:p>
          <a:p>
            <a:pPr marL="285750" indent="-285750" algn="just">
              <a:lnSpc>
                <a:spcPct val="150000"/>
              </a:lnSpc>
              <a:buFont typeface="Arial" panose="020B0604020202020204" pitchFamily="34" charset="0"/>
              <a:buChar char="•"/>
            </a:pPr>
            <a:r>
              <a:rPr lang="en-GB" dirty="0">
                <a:solidFill>
                  <a:schemeClr val="tx1"/>
                </a:solidFill>
                <a:latin typeface="Calibri" panose="020F0502020204030204" pitchFamily="34" charset="0"/>
                <a:ea typeface="Calibri" panose="020F0502020204030204" pitchFamily="34" charset="0"/>
                <a:cs typeface="Calibri" panose="020F0502020204030204" pitchFamily="34" charset="0"/>
              </a:rPr>
              <a:t>Additionally, it's a choice that probably helps McDonald's in achieving its aims and objectives.</a:t>
            </a:r>
          </a:p>
          <a:p>
            <a:pPr algn="just">
              <a:lnSpc>
                <a:spcPct val="150000"/>
              </a:lnSpc>
            </a:pPr>
            <a:endParaRPr lang="en-GB"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D7F55AE-DAAA-43B8-A588-6B5701547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4914" y="3721425"/>
            <a:ext cx="4949542" cy="2784117"/>
          </a:xfrm>
          <a:prstGeom prst="rect">
            <a:avLst/>
          </a:prstGeom>
        </p:spPr>
      </p:pic>
    </p:spTree>
    <p:extLst>
      <p:ext uri="{BB962C8B-B14F-4D97-AF65-F5344CB8AC3E}">
        <p14:creationId xmlns:p14="http://schemas.microsoft.com/office/powerpoint/2010/main" val="3553955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A293-19CC-46AB-BC26-F56A92B520DA}"/>
              </a:ext>
            </a:extLst>
          </p:cNvPr>
          <p:cNvSpPr>
            <a:spLocks noGrp="1"/>
          </p:cNvSpPr>
          <p:nvPr>
            <p:ph type="ctrTitle"/>
          </p:nvPr>
        </p:nvSpPr>
        <p:spPr>
          <a:xfrm>
            <a:off x="1524000" y="1122363"/>
            <a:ext cx="9144000" cy="1006688"/>
          </a:xfrm>
        </p:spPr>
        <p:txBody>
          <a:bodyPr>
            <a:normAutofit fontScale="90000"/>
          </a:bodyPr>
          <a:lstStyle/>
          <a:p>
            <a:pPr algn="ctr"/>
            <a:r>
              <a:rPr lang="en-IN" sz="4900" b="1" dirty="0">
                <a:latin typeface="Times New Roman" panose="02020603050405020304" pitchFamily="18" charset="0"/>
                <a:cs typeface="Times New Roman" panose="02020603050405020304" pitchFamily="18" charset="0"/>
              </a:rPr>
              <a:t>Reference List</a:t>
            </a:r>
            <a:br>
              <a:rPr lang="en-IN" dirty="0"/>
            </a:br>
            <a:endParaRPr lang="en-IN" dirty="0"/>
          </a:p>
        </p:txBody>
      </p:sp>
      <p:sp>
        <p:nvSpPr>
          <p:cNvPr id="3" name="Subtitle 2">
            <a:extLst>
              <a:ext uri="{FF2B5EF4-FFF2-40B4-BE49-F238E27FC236}">
                <a16:creationId xmlns:a16="http://schemas.microsoft.com/office/drawing/2014/main" id="{DA0C83CA-EA1C-44FC-9090-9E109440D90D}"/>
              </a:ext>
            </a:extLst>
          </p:cNvPr>
          <p:cNvSpPr>
            <a:spLocks noGrp="1"/>
          </p:cNvSpPr>
          <p:nvPr>
            <p:ph type="subTitle" idx="1"/>
          </p:nvPr>
        </p:nvSpPr>
        <p:spPr>
          <a:xfrm>
            <a:off x="522514" y="1553029"/>
            <a:ext cx="11064435" cy="4970600"/>
          </a:xfrm>
        </p:spPr>
        <p:txBody>
          <a:bodyPr>
            <a:normAutofit fontScale="25000" lnSpcReduction="20000"/>
          </a:bodyPr>
          <a:lstStyle/>
          <a:p>
            <a:pPr algn="just">
              <a:lnSpc>
                <a:spcPct val="170000"/>
              </a:lnSpc>
            </a:pPr>
            <a:r>
              <a:rPr lang="en-IN" sz="4300" dirty="0">
                <a:solidFill>
                  <a:schemeClr val="tx1"/>
                </a:solidFill>
                <a:latin typeface="Times New Roman" panose="02020603050405020304" pitchFamily="18" charset="0"/>
                <a:cs typeface="Times New Roman" panose="02020603050405020304" pitchFamily="18" charset="0"/>
              </a:rPr>
              <a:t>Burton, E.T. and Smith, W.A., 2020. Mindful eating and active living: Development and implementation of a multidisciplinary </a:t>
            </a:r>
            <a:r>
              <a:rPr lang="en-IN" sz="4300" dirty="0" err="1">
                <a:solidFill>
                  <a:schemeClr val="tx1"/>
                </a:solidFill>
                <a:latin typeface="Times New Roman" panose="02020603050405020304" pitchFamily="18" charset="0"/>
                <a:cs typeface="Times New Roman" panose="02020603050405020304" pitchFamily="18" charset="0"/>
              </a:rPr>
              <a:t>pediatric</a:t>
            </a:r>
            <a:r>
              <a:rPr lang="en-IN" sz="4300" dirty="0">
                <a:solidFill>
                  <a:schemeClr val="tx1"/>
                </a:solidFill>
                <a:latin typeface="Times New Roman" panose="02020603050405020304" pitchFamily="18" charset="0"/>
                <a:cs typeface="Times New Roman" panose="02020603050405020304" pitchFamily="18" charset="0"/>
              </a:rPr>
              <a:t> weight management intervention. </a:t>
            </a:r>
            <a:r>
              <a:rPr lang="en-IN" sz="4300" i="1" dirty="0">
                <a:solidFill>
                  <a:schemeClr val="tx1"/>
                </a:solidFill>
                <a:latin typeface="Times New Roman" panose="02020603050405020304" pitchFamily="18" charset="0"/>
                <a:cs typeface="Times New Roman" panose="02020603050405020304" pitchFamily="18" charset="0"/>
              </a:rPr>
              <a:t>Nutrients</a:t>
            </a:r>
            <a:r>
              <a:rPr lang="en-IN" sz="4300" dirty="0">
                <a:solidFill>
                  <a:schemeClr val="tx1"/>
                </a:solidFill>
                <a:latin typeface="Times New Roman" panose="02020603050405020304" pitchFamily="18" charset="0"/>
                <a:cs typeface="Times New Roman" panose="02020603050405020304" pitchFamily="18" charset="0"/>
              </a:rPr>
              <a:t>, </a:t>
            </a:r>
            <a:r>
              <a:rPr lang="en-IN" sz="4300" i="1" dirty="0">
                <a:solidFill>
                  <a:schemeClr val="tx1"/>
                </a:solidFill>
                <a:latin typeface="Times New Roman" panose="02020603050405020304" pitchFamily="18" charset="0"/>
                <a:cs typeface="Times New Roman" panose="02020603050405020304" pitchFamily="18" charset="0"/>
              </a:rPr>
              <a:t>12</a:t>
            </a:r>
            <a:r>
              <a:rPr lang="en-IN" sz="4300" dirty="0">
                <a:solidFill>
                  <a:schemeClr val="tx1"/>
                </a:solidFill>
                <a:latin typeface="Times New Roman" panose="02020603050405020304" pitchFamily="18" charset="0"/>
                <a:cs typeface="Times New Roman" panose="02020603050405020304" pitchFamily="18" charset="0"/>
              </a:rPr>
              <a:t>(5), p.1425.</a:t>
            </a:r>
          </a:p>
          <a:p>
            <a:pPr algn="just">
              <a:lnSpc>
                <a:spcPct val="170000"/>
              </a:lnSpc>
            </a:pPr>
            <a:r>
              <a:rPr lang="en-IN" sz="4300" dirty="0" err="1">
                <a:solidFill>
                  <a:schemeClr val="tx1"/>
                </a:solidFill>
                <a:latin typeface="Times New Roman" panose="02020603050405020304" pitchFamily="18" charset="0"/>
                <a:cs typeface="Times New Roman" panose="02020603050405020304" pitchFamily="18" charset="0"/>
              </a:rPr>
              <a:t>Halawa</a:t>
            </a:r>
            <a:r>
              <a:rPr lang="en-IN" sz="4300" dirty="0">
                <a:solidFill>
                  <a:schemeClr val="tx1"/>
                </a:solidFill>
                <a:latin typeface="Times New Roman" panose="02020603050405020304" pitchFamily="18" charset="0"/>
                <a:cs typeface="Times New Roman" panose="02020603050405020304" pitchFamily="18" charset="0"/>
              </a:rPr>
              <a:t>, M. and </a:t>
            </a:r>
            <a:r>
              <a:rPr lang="en-IN" sz="4300" dirty="0" err="1">
                <a:solidFill>
                  <a:schemeClr val="tx1"/>
                </a:solidFill>
                <a:latin typeface="Times New Roman" panose="02020603050405020304" pitchFamily="18" charset="0"/>
                <a:cs typeface="Times New Roman" panose="02020603050405020304" pitchFamily="18" charset="0"/>
              </a:rPr>
              <a:t>Parasecoli</a:t>
            </a:r>
            <a:r>
              <a:rPr lang="en-IN" sz="4300" dirty="0">
                <a:solidFill>
                  <a:schemeClr val="tx1"/>
                </a:solidFill>
                <a:latin typeface="Times New Roman" panose="02020603050405020304" pitchFamily="18" charset="0"/>
                <a:cs typeface="Times New Roman" panose="02020603050405020304" pitchFamily="18" charset="0"/>
              </a:rPr>
              <a:t>, F., 2019. Eating and drinking in Global Brooklyn. </a:t>
            </a:r>
            <a:r>
              <a:rPr lang="en-IN" sz="4300" i="1" dirty="0">
                <a:solidFill>
                  <a:schemeClr val="tx1"/>
                </a:solidFill>
                <a:latin typeface="Times New Roman" panose="02020603050405020304" pitchFamily="18" charset="0"/>
                <a:cs typeface="Times New Roman" panose="02020603050405020304" pitchFamily="18" charset="0"/>
              </a:rPr>
              <a:t>Food, Culture &amp; Society</a:t>
            </a:r>
            <a:r>
              <a:rPr lang="en-IN" sz="4300" dirty="0">
                <a:solidFill>
                  <a:schemeClr val="tx1"/>
                </a:solidFill>
                <a:latin typeface="Times New Roman" panose="02020603050405020304" pitchFamily="18" charset="0"/>
                <a:cs typeface="Times New Roman" panose="02020603050405020304" pitchFamily="18" charset="0"/>
              </a:rPr>
              <a:t>, </a:t>
            </a:r>
            <a:r>
              <a:rPr lang="en-IN" sz="4300" i="1" dirty="0">
                <a:solidFill>
                  <a:schemeClr val="tx1"/>
                </a:solidFill>
                <a:latin typeface="Times New Roman" panose="02020603050405020304" pitchFamily="18" charset="0"/>
                <a:cs typeface="Times New Roman" panose="02020603050405020304" pitchFamily="18" charset="0"/>
              </a:rPr>
              <a:t>22</a:t>
            </a:r>
            <a:r>
              <a:rPr lang="en-IN" sz="4300" dirty="0">
                <a:solidFill>
                  <a:schemeClr val="tx1"/>
                </a:solidFill>
                <a:latin typeface="Times New Roman" panose="02020603050405020304" pitchFamily="18" charset="0"/>
                <a:cs typeface="Times New Roman" panose="02020603050405020304" pitchFamily="18" charset="0"/>
              </a:rPr>
              <a:t>(4), pp.387-406.</a:t>
            </a:r>
          </a:p>
          <a:p>
            <a:pPr algn="just">
              <a:lnSpc>
                <a:spcPct val="170000"/>
              </a:lnSpc>
            </a:pPr>
            <a:r>
              <a:rPr lang="en-IN" sz="4300" dirty="0" err="1">
                <a:solidFill>
                  <a:schemeClr val="tx1"/>
                </a:solidFill>
                <a:latin typeface="Times New Roman" panose="02020603050405020304" pitchFamily="18" charset="0"/>
                <a:cs typeface="Times New Roman" panose="02020603050405020304" pitchFamily="18" charset="0"/>
              </a:rPr>
              <a:t>Hanelt</a:t>
            </a:r>
            <a:r>
              <a:rPr lang="en-IN" sz="4300" dirty="0">
                <a:solidFill>
                  <a:schemeClr val="tx1"/>
                </a:solidFill>
                <a:latin typeface="Times New Roman" panose="02020603050405020304" pitchFamily="18" charset="0"/>
                <a:cs typeface="Times New Roman" panose="02020603050405020304" pitchFamily="18" charset="0"/>
              </a:rPr>
              <a:t>, A., </a:t>
            </a:r>
            <a:r>
              <a:rPr lang="en-IN" sz="4300" dirty="0" err="1">
                <a:solidFill>
                  <a:schemeClr val="tx1"/>
                </a:solidFill>
                <a:latin typeface="Times New Roman" panose="02020603050405020304" pitchFamily="18" charset="0"/>
                <a:cs typeface="Times New Roman" panose="02020603050405020304" pitchFamily="18" charset="0"/>
              </a:rPr>
              <a:t>Bohnsack</a:t>
            </a:r>
            <a:r>
              <a:rPr lang="en-IN" sz="4300" dirty="0">
                <a:solidFill>
                  <a:schemeClr val="tx1"/>
                </a:solidFill>
                <a:latin typeface="Times New Roman" panose="02020603050405020304" pitchFamily="18" charset="0"/>
                <a:cs typeface="Times New Roman" panose="02020603050405020304" pitchFamily="18" charset="0"/>
              </a:rPr>
              <a:t>, R., </a:t>
            </a:r>
            <a:r>
              <a:rPr lang="en-IN" sz="4300" dirty="0" err="1">
                <a:solidFill>
                  <a:schemeClr val="tx1"/>
                </a:solidFill>
                <a:latin typeface="Times New Roman" panose="02020603050405020304" pitchFamily="18" charset="0"/>
                <a:cs typeface="Times New Roman" panose="02020603050405020304" pitchFamily="18" charset="0"/>
              </a:rPr>
              <a:t>Marz</a:t>
            </a:r>
            <a:r>
              <a:rPr lang="en-IN" sz="4300" dirty="0">
                <a:solidFill>
                  <a:schemeClr val="tx1"/>
                </a:solidFill>
                <a:latin typeface="Times New Roman" panose="02020603050405020304" pitchFamily="18" charset="0"/>
                <a:cs typeface="Times New Roman" panose="02020603050405020304" pitchFamily="18" charset="0"/>
              </a:rPr>
              <a:t>, D. and Antunes </a:t>
            </a:r>
            <a:r>
              <a:rPr lang="en-IN" sz="4300" dirty="0" err="1">
                <a:solidFill>
                  <a:schemeClr val="tx1"/>
                </a:solidFill>
                <a:latin typeface="Times New Roman" panose="02020603050405020304" pitchFamily="18" charset="0"/>
                <a:cs typeface="Times New Roman" panose="02020603050405020304" pitchFamily="18" charset="0"/>
              </a:rPr>
              <a:t>Marante</a:t>
            </a:r>
            <a:r>
              <a:rPr lang="en-IN" sz="4300" dirty="0">
                <a:solidFill>
                  <a:schemeClr val="tx1"/>
                </a:solidFill>
                <a:latin typeface="Times New Roman" panose="02020603050405020304" pitchFamily="18" charset="0"/>
                <a:cs typeface="Times New Roman" panose="02020603050405020304" pitchFamily="18" charset="0"/>
              </a:rPr>
              <a:t>, C., 2021. A systematic review of the literature on digital transformation: Insights and implications for strategy and organizational change. </a:t>
            </a:r>
            <a:r>
              <a:rPr lang="en-IN" sz="4300" i="1" dirty="0">
                <a:solidFill>
                  <a:schemeClr val="tx1"/>
                </a:solidFill>
                <a:latin typeface="Times New Roman" panose="02020603050405020304" pitchFamily="18" charset="0"/>
                <a:cs typeface="Times New Roman" panose="02020603050405020304" pitchFamily="18" charset="0"/>
              </a:rPr>
              <a:t>Journal of Management Studies</a:t>
            </a:r>
            <a:r>
              <a:rPr lang="en-IN" sz="4300" dirty="0">
                <a:solidFill>
                  <a:schemeClr val="tx1"/>
                </a:solidFill>
                <a:latin typeface="Times New Roman" panose="02020603050405020304" pitchFamily="18" charset="0"/>
                <a:cs typeface="Times New Roman" panose="02020603050405020304" pitchFamily="18" charset="0"/>
              </a:rPr>
              <a:t>, </a:t>
            </a:r>
            <a:r>
              <a:rPr lang="en-IN" sz="4300" i="1" dirty="0">
                <a:solidFill>
                  <a:schemeClr val="tx1"/>
                </a:solidFill>
                <a:latin typeface="Times New Roman" panose="02020603050405020304" pitchFamily="18" charset="0"/>
                <a:cs typeface="Times New Roman" panose="02020603050405020304" pitchFamily="18" charset="0"/>
              </a:rPr>
              <a:t>58</a:t>
            </a:r>
            <a:r>
              <a:rPr lang="en-IN" sz="4300" dirty="0">
                <a:solidFill>
                  <a:schemeClr val="tx1"/>
                </a:solidFill>
                <a:latin typeface="Times New Roman" panose="02020603050405020304" pitchFamily="18" charset="0"/>
                <a:cs typeface="Times New Roman" panose="02020603050405020304" pitchFamily="18" charset="0"/>
              </a:rPr>
              <a:t>(5), pp.1159-1197.</a:t>
            </a:r>
          </a:p>
          <a:p>
            <a:pPr algn="just">
              <a:lnSpc>
                <a:spcPct val="170000"/>
              </a:lnSpc>
            </a:pPr>
            <a:r>
              <a:rPr lang="en-IN" sz="4300" dirty="0" err="1">
                <a:solidFill>
                  <a:schemeClr val="tx1"/>
                </a:solidFill>
                <a:latin typeface="Times New Roman" panose="02020603050405020304" pitchFamily="18" charset="0"/>
                <a:cs typeface="Times New Roman" panose="02020603050405020304" pitchFamily="18" charset="0"/>
              </a:rPr>
              <a:t>Kraak</a:t>
            </a:r>
            <a:r>
              <a:rPr lang="en-IN" sz="4300" dirty="0">
                <a:solidFill>
                  <a:schemeClr val="tx1"/>
                </a:solidFill>
                <a:latin typeface="Times New Roman" panose="02020603050405020304" pitchFamily="18" charset="0"/>
                <a:cs typeface="Times New Roman" panose="02020603050405020304" pitchFamily="18" charset="0"/>
              </a:rPr>
              <a:t>, V.I., </a:t>
            </a:r>
            <a:r>
              <a:rPr lang="en-IN" sz="4300" dirty="0" err="1">
                <a:solidFill>
                  <a:schemeClr val="tx1"/>
                </a:solidFill>
                <a:latin typeface="Times New Roman" panose="02020603050405020304" pitchFamily="18" charset="0"/>
                <a:cs typeface="Times New Roman" panose="02020603050405020304" pitchFamily="18" charset="0"/>
              </a:rPr>
              <a:t>Rincón</a:t>
            </a:r>
            <a:r>
              <a:rPr lang="en-IN" sz="4300" dirty="0">
                <a:solidFill>
                  <a:schemeClr val="tx1"/>
                </a:solidFill>
                <a:latin typeface="Times New Roman" panose="02020603050405020304" pitchFamily="18" charset="0"/>
                <a:cs typeface="Times New Roman" panose="02020603050405020304" pitchFamily="18" charset="0"/>
              </a:rPr>
              <a:t>‐Gallardo </a:t>
            </a:r>
            <a:r>
              <a:rPr lang="en-IN" sz="4300" dirty="0" err="1">
                <a:solidFill>
                  <a:schemeClr val="tx1"/>
                </a:solidFill>
                <a:latin typeface="Times New Roman" panose="02020603050405020304" pitchFamily="18" charset="0"/>
                <a:cs typeface="Times New Roman" panose="02020603050405020304" pitchFamily="18" charset="0"/>
              </a:rPr>
              <a:t>Patiño</a:t>
            </a:r>
            <a:r>
              <a:rPr lang="en-IN" sz="4300" dirty="0">
                <a:solidFill>
                  <a:schemeClr val="tx1"/>
                </a:solidFill>
                <a:latin typeface="Times New Roman" panose="02020603050405020304" pitchFamily="18" charset="0"/>
                <a:cs typeface="Times New Roman" panose="02020603050405020304" pitchFamily="18" charset="0"/>
              </a:rPr>
              <a:t>, S. and Sacks, G., 2019. An accountability evaluation for the International Food &amp; Beverage Alliance's Global Policy on Marketing Communications to Children to reduce obesity: A narrative review to inform policy. </a:t>
            </a:r>
            <a:r>
              <a:rPr lang="en-IN" sz="4300" i="1" dirty="0">
                <a:solidFill>
                  <a:schemeClr val="tx1"/>
                </a:solidFill>
                <a:latin typeface="Times New Roman" panose="02020603050405020304" pitchFamily="18" charset="0"/>
                <a:cs typeface="Times New Roman" panose="02020603050405020304" pitchFamily="18" charset="0"/>
              </a:rPr>
              <a:t>Obesity Reviews</a:t>
            </a:r>
            <a:r>
              <a:rPr lang="en-IN" sz="4300" dirty="0">
                <a:solidFill>
                  <a:schemeClr val="tx1"/>
                </a:solidFill>
                <a:latin typeface="Times New Roman" panose="02020603050405020304" pitchFamily="18" charset="0"/>
                <a:cs typeface="Times New Roman" panose="02020603050405020304" pitchFamily="18" charset="0"/>
              </a:rPr>
              <a:t>, </a:t>
            </a:r>
            <a:r>
              <a:rPr lang="en-IN" sz="4300" i="1" dirty="0">
                <a:solidFill>
                  <a:schemeClr val="tx1"/>
                </a:solidFill>
                <a:latin typeface="Times New Roman" panose="02020603050405020304" pitchFamily="18" charset="0"/>
                <a:cs typeface="Times New Roman" panose="02020603050405020304" pitchFamily="18" charset="0"/>
              </a:rPr>
              <a:t>20</a:t>
            </a:r>
            <a:r>
              <a:rPr lang="en-IN" sz="4300" dirty="0">
                <a:solidFill>
                  <a:schemeClr val="tx1"/>
                </a:solidFill>
                <a:latin typeface="Times New Roman" panose="02020603050405020304" pitchFamily="18" charset="0"/>
                <a:cs typeface="Times New Roman" panose="02020603050405020304" pitchFamily="18" charset="0"/>
              </a:rPr>
              <a:t>, pp.90-106.</a:t>
            </a:r>
          </a:p>
          <a:p>
            <a:pPr algn="just">
              <a:lnSpc>
                <a:spcPct val="170000"/>
              </a:lnSpc>
            </a:pPr>
            <a:r>
              <a:rPr lang="en-IN" sz="4300" dirty="0" err="1">
                <a:solidFill>
                  <a:schemeClr val="tx1"/>
                </a:solidFill>
                <a:latin typeface="Times New Roman" panose="02020603050405020304" pitchFamily="18" charset="0"/>
                <a:cs typeface="Times New Roman" panose="02020603050405020304" pitchFamily="18" charset="0"/>
              </a:rPr>
              <a:t>Pasmore</a:t>
            </a:r>
            <a:r>
              <a:rPr lang="en-IN" sz="4300" dirty="0">
                <a:solidFill>
                  <a:schemeClr val="tx1"/>
                </a:solidFill>
                <a:latin typeface="Times New Roman" panose="02020603050405020304" pitchFamily="18" charset="0"/>
                <a:cs typeface="Times New Roman" panose="02020603050405020304" pitchFamily="18" charset="0"/>
              </a:rPr>
              <a:t>, W., </a:t>
            </a:r>
            <a:r>
              <a:rPr lang="en-IN" sz="4300" dirty="0" err="1">
                <a:solidFill>
                  <a:schemeClr val="tx1"/>
                </a:solidFill>
                <a:latin typeface="Times New Roman" panose="02020603050405020304" pitchFamily="18" charset="0"/>
                <a:cs typeface="Times New Roman" panose="02020603050405020304" pitchFamily="18" charset="0"/>
              </a:rPr>
              <a:t>Winby</a:t>
            </a:r>
            <a:r>
              <a:rPr lang="en-IN" sz="4300" dirty="0">
                <a:solidFill>
                  <a:schemeClr val="tx1"/>
                </a:solidFill>
                <a:latin typeface="Times New Roman" panose="02020603050405020304" pitchFamily="18" charset="0"/>
                <a:cs typeface="Times New Roman" panose="02020603050405020304" pitchFamily="18" charset="0"/>
              </a:rPr>
              <a:t>, S., </a:t>
            </a:r>
            <a:r>
              <a:rPr lang="en-IN" sz="4300" dirty="0" err="1">
                <a:solidFill>
                  <a:schemeClr val="tx1"/>
                </a:solidFill>
                <a:latin typeface="Times New Roman" panose="02020603050405020304" pitchFamily="18" charset="0"/>
                <a:cs typeface="Times New Roman" panose="02020603050405020304" pitchFamily="18" charset="0"/>
              </a:rPr>
              <a:t>Mohrman</a:t>
            </a:r>
            <a:r>
              <a:rPr lang="en-IN" sz="4300" dirty="0">
                <a:solidFill>
                  <a:schemeClr val="tx1"/>
                </a:solidFill>
                <a:latin typeface="Times New Roman" panose="02020603050405020304" pitchFamily="18" charset="0"/>
                <a:cs typeface="Times New Roman" panose="02020603050405020304" pitchFamily="18" charset="0"/>
              </a:rPr>
              <a:t>, S.A. and </a:t>
            </a:r>
            <a:r>
              <a:rPr lang="en-IN" sz="4300" dirty="0" err="1">
                <a:solidFill>
                  <a:schemeClr val="tx1"/>
                </a:solidFill>
                <a:latin typeface="Times New Roman" panose="02020603050405020304" pitchFamily="18" charset="0"/>
                <a:cs typeface="Times New Roman" panose="02020603050405020304" pitchFamily="18" charset="0"/>
              </a:rPr>
              <a:t>Vanasse</a:t>
            </a:r>
            <a:r>
              <a:rPr lang="en-IN" sz="4300" dirty="0">
                <a:solidFill>
                  <a:schemeClr val="tx1"/>
                </a:solidFill>
                <a:latin typeface="Times New Roman" panose="02020603050405020304" pitchFamily="18" charset="0"/>
                <a:cs typeface="Times New Roman" panose="02020603050405020304" pitchFamily="18" charset="0"/>
              </a:rPr>
              <a:t>, R., 2019. Reflections: sociotechnical systems design and organization change. </a:t>
            </a:r>
            <a:r>
              <a:rPr lang="en-IN" sz="4300" i="1" dirty="0">
                <a:solidFill>
                  <a:schemeClr val="tx1"/>
                </a:solidFill>
                <a:latin typeface="Times New Roman" panose="02020603050405020304" pitchFamily="18" charset="0"/>
                <a:cs typeface="Times New Roman" panose="02020603050405020304" pitchFamily="18" charset="0"/>
              </a:rPr>
              <a:t>Journal of Change Management</a:t>
            </a:r>
            <a:r>
              <a:rPr lang="en-IN" sz="4300" dirty="0">
                <a:solidFill>
                  <a:schemeClr val="tx1"/>
                </a:solidFill>
                <a:latin typeface="Times New Roman" panose="02020603050405020304" pitchFamily="18" charset="0"/>
                <a:cs typeface="Times New Roman" panose="02020603050405020304" pitchFamily="18" charset="0"/>
              </a:rPr>
              <a:t>, </a:t>
            </a:r>
            <a:r>
              <a:rPr lang="en-IN" sz="4300" i="1" dirty="0">
                <a:solidFill>
                  <a:schemeClr val="tx1"/>
                </a:solidFill>
                <a:latin typeface="Times New Roman" panose="02020603050405020304" pitchFamily="18" charset="0"/>
                <a:cs typeface="Times New Roman" panose="02020603050405020304" pitchFamily="18" charset="0"/>
              </a:rPr>
              <a:t>19</a:t>
            </a:r>
            <a:r>
              <a:rPr lang="en-IN" sz="4300" dirty="0">
                <a:solidFill>
                  <a:schemeClr val="tx1"/>
                </a:solidFill>
                <a:latin typeface="Times New Roman" panose="02020603050405020304" pitchFamily="18" charset="0"/>
                <a:cs typeface="Times New Roman" panose="02020603050405020304" pitchFamily="18" charset="0"/>
              </a:rPr>
              <a:t>(2), pp.67-85.</a:t>
            </a:r>
          </a:p>
          <a:p>
            <a:pPr algn="just">
              <a:lnSpc>
                <a:spcPct val="170000"/>
              </a:lnSpc>
            </a:pPr>
            <a:r>
              <a:rPr lang="en-IN" sz="4300" dirty="0">
                <a:solidFill>
                  <a:schemeClr val="tx1"/>
                </a:solidFill>
                <a:latin typeface="Times New Roman" panose="02020603050405020304" pitchFamily="18" charset="0"/>
                <a:cs typeface="Times New Roman" panose="02020603050405020304" pitchFamily="18" charset="0"/>
              </a:rPr>
              <a:t>Raheem, D., </a:t>
            </a:r>
            <a:r>
              <a:rPr lang="en-IN" sz="4300" dirty="0" err="1">
                <a:solidFill>
                  <a:schemeClr val="tx1"/>
                </a:solidFill>
                <a:latin typeface="Times New Roman" panose="02020603050405020304" pitchFamily="18" charset="0"/>
                <a:cs typeface="Times New Roman" panose="02020603050405020304" pitchFamily="18" charset="0"/>
              </a:rPr>
              <a:t>Shishaev</a:t>
            </a:r>
            <a:r>
              <a:rPr lang="en-IN" sz="4300" dirty="0">
                <a:solidFill>
                  <a:schemeClr val="tx1"/>
                </a:solidFill>
                <a:latin typeface="Times New Roman" panose="02020603050405020304" pitchFamily="18" charset="0"/>
                <a:cs typeface="Times New Roman" panose="02020603050405020304" pitchFamily="18" charset="0"/>
              </a:rPr>
              <a:t>, M. and </a:t>
            </a:r>
            <a:r>
              <a:rPr lang="en-IN" sz="4300" dirty="0" err="1">
                <a:solidFill>
                  <a:schemeClr val="tx1"/>
                </a:solidFill>
                <a:latin typeface="Times New Roman" panose="02020603050405020304" pitchFamily="18" charset="0"/>
                <a:cs typeface="Times New Roman" panose="02020603050405020304" pitchFamily="18" charset="0"/>
              </a:rPr>
              <a:t>Dikovitsky</a:t>
            </a:r>
            <a:r>
              <a:rPr lang="en-IN" sz="4300" dirty="0">
                <a:solidFill>
                  <a:schemeClr val="tx1"/>
                </a:solidFill>
                <a:latin typeface="Times New Roman" panose="02020603050405020304" pitchFamily="18" charset="0"/>
                <a:cs typeface="Times New Roman" panose="02020603050405020304" pitchFamily="18" charset="0"/>
              </a:rPr>
              <a:t>, V., 2019. Food system digitalization as a means to promote food and nutrition security in the </a:t>
            </a:r>
            <a:r>
              <a:rPr lang="en-IN" sz="4300" dirty="0" err="1">
                <a:solidFill>
                  <a:schemeClr val="tx1"/>
                </a:solidFill>
                <a:latin typeface="Times New Roman" panose="02020603050405020304" pitchFamily="18" charset="0"/>
                <a:cs typeface="Times New Roman" panose="02020603050405020304" pitchFamily="18" charset="0"/>
              </a:rPr>
              <a:t>barents</a:t>
            </a:r>
            <a:r>
              <a:rPr lang="en-IN" sz="4300" dirty="0">
                <a:solidFill>
                  <a:schemeClr val="tx1"/>
                </a:solidFill>
                <a:latin typeface="Times New Roman" panose="02020603050405020304" pitchFamily="18" charset="0"/>
                <a:cs typeface="Times New Roman" panose="02020603050405020304" pitchFamily="18" charset="0"/>
              </a:rPr>
              <a:t> region. </a:t>
            </a:r>
            <a:r>
              <a:rPr lang="en-IN" sz="4300" i="1" dirty="0">
                <a:solidFill>
                  <a:schemeClr val="tx1"/>
                </a:solidFill>
                <a:latin typeface="Times New Roman" panose="02020603050405020304" pitchFamily="18" charset="0"/>
                <a:cs typeface="Times New Roman" panose="02020603050405020304" pitchFamily="18" charset="0"/>
              </a:rPr>
              <a:t>Agriculture</a:t>
            </a:r>
            <a:r>
              <a:rPr lang="en-IN" sz="4300" dirty="0">
                <a:solidFill>
                  <a:schemeClr val="tx1"/>
                </a:solidFill>
                <a:latin typeface="Times New Roman" panose="02020603050405020304" pitchFamily="18" charset="0"/>
                <a:cs typeface="Times New Roman" panose="02020603050405020304" pitchFamily="18" charset="0"/>
              </a:rPr>
              <a:t>, </a:t>
            </a:r>
            <a:r>
              <a:rPr lang="en-IN" sz="4300" i="1" dirty="0">
                <a:solidFill>
                  <a:schemeClr val="tx1"/>
                </a:solidFill>
                <a:latin typeface="Times New Roman" panose="02020603050405020304" pitchFamily="18" charset="0"/>
                <a:cs typeface="Times New Roman" panose="02020603050405020304" pitchFamily="18" charset="0"/>
              </a:rPr>
              <a:t>9</a:t>
            </a:r>
            <a:r>
              <a:rPr lang="en-IN" sz="4300" dirty="0">
                <a:solidFill>
                  <a:schemeClr val="tx1"/>
                </a:solidFill>
                <a:latin typeface="Times New Roman" panose="02020603050405020304" pitchFamily="18" charset="0"/>
                <a:cs typeface="Times New Roman" panose="02020603050405020304" pitchFamily="18" charset="0"/>
              </a:rPr>
              <a:t>(8), p.168.</a:t>
            </a:r>
          </a:p>
          <a:p>
            <a:pPr algn="just">
              <a:lnSpc>
                <a:spcPct val="170000"/>
              </a:lnSpc>
            </a:pPr>
            <a:r>
              <a:rPr lang="en-IN" sz="4300" dirty="0">
                <a:solidFill>
                  <a:schemeClr val="tx1"/>
                </a:solidFill>
                <a:latin typeface="Times New Roman" panose="02020603050405020304" pitchFamily="18" charset="0"/>
                <a:cs typeface="Times New Roman" panose="02020603050405020304" pitchFamily="18" charset="0"/>
              </a:rPr>
              <a:t>Serra-</a:t>
            </a:r>
            <a:r>
              <a:rPr lang="en-IN" sz="4300" dirty="0" err="1">
                <a:solidFill>
                  <a:schemeClr val="tx1"/>
                </a:solidFill>
                <a:latin typeface="Times New Roman" panose="02020603050405020304" pitchFamily="18" charset="0"/>
                <a:cs typeface="Times New Roman" panose="02020603050405020304" pitchFamily="18" charset="0"/>
              </a:rPr>
              <a:t>Majem</a:t>
            </a:r>
            <a:r>
              <a:rPr lang="en-IN" sz="4300" dirty="0">
                <a:solidFill>
                  <a:schemeClr val="tx1"/>
                </a:solidFill>
                <a:latin typeface="Times New Roman" panose="02020603050405020304" pitchFamily="18" charset="0"/>
                <a:cs typeface="Times New Roman" panose="02020603050405020304" pitchFamily="18" charset="0"/>
              </a:rPr>
              <a:t>, L., </a:t>
            </a:r>
            <a:r>
              <a:rPr lang="en-IN" sz="4300" dirty="0" err="1">
                <a:solidFill>
                  <a:schemeClr val="tx1"/>
                </a:solidFill>
                <a:latin typeface="Calibri" panose="020F0502020204030204" pitchFamily="34" charset="0"/>
                <a:ea typeface="Calibri" panose="020F0502020204030204" pitchFamily="34" charset="0"/>
                <a:cs typeface="Calibri" panose="020F0502020204030204" pitchFamily="34" charset="0"/>
              </a:rPr>
              <a:t>Tomaino</a:t>
            </a:r>
            <a:r>
              <a:rPr lang="en-IN" sz="4300" dirty="0">
                <a:solidFill>
                  <a:schemeClr val="tx1"/>
                </a:solidFill>
                <a:latin typeface="Times New Roman" panose="02020603050405020304" pitchFamily="18" charset="0"/>
                <a:cs typeface="Times New Roman" panose="02020603050405020304" pitchFamily="18" charset="0"/>
              </a:rPr>
              <a:t>, L., </a:t>
            </a:r>
            <a:r>
              <a:rPr lang="en-IN" sz="4300" dirty="0" err="1">
                <a:solidFill>
                  <a:schemeClr val="tx1"/>
                </a:solidFill>
                <a:latin typeface="Times New Roman" panose="02020603050405020304" pitchFamily="18" charset="0"/>
                <a:cs typeface="Times New Roman" panose="02020603050405020304" pitchFamily="18" charset="0"/>
              </a:rPr>
              <a:t>Dernini</a:t>
            </a:r>
            <a:r>
              <a:rPr lang="en-IN" sz="4300" dirty="0">
                <a:solidFill>
                  <a:schemeClr val="tx1"/>
                </a:solidFill>
                <a:latin typeface="Times New Roman" panose="02020603050405020304" pitchFamily="18" charset="0"/>
                <a:cs typeface="Times New Roman" panose="02020603050405020304" pitchFamily="18" charset="0"/>
              </a:rPr>
              <a:t>, S., Berry, E.M., </a:t>
            </a:r>
            <a:r>
              <a:rPr lang="en-IN" sz="4300" dirty="0" err="1">
                <a:solidFill>
                  <a:schemeClr val="tx1"/>
                </a:solidFill>
                <a:latin typeface="Times New Roman" panose="02020603050405020304" pitchFamily="18" charset="0"/>
                <a:cs typeface="Times New Roman" panose="02020603050405020304" pitchFamily="18" charset="0"/>
              </a:rPr>
              <a:t>Lairon</a:t>
            </a:r>
            <a:r>
              <a:rPr lang="en-IN" sz="4300" dirty="0">
                <a:solidFill>
                  <a:schemeClr val="tx1"/>
                </a:solidFill>
                <a:latin typeface="Times New Roman" panose="02020603050405020304" pitchFamily="18" charset="0"/>
                <a:cs typeface="Times New Roman" panose="02020603050405020304" pitchFamily="18" charset="0"/>
              </a:rPr>
              <a:t>, D., Ngo de la Cruz, J., Bach-</a:t>
            </a:r>
            <a:r>
              <a:rPr lang="en-IN" sz="4300" dirty="0" err="1">
                <a:solidFill>
                  <a:schemeClr val="tx1"/>
                </a:solidFill>
                <a:latin typeface="Times New Roman" panose="02020603050405020304" pitchFamily="18" charset="0"/>
                <a:cs typeface="Times New Roman" panose="02020603050405020304" pitchFamily="18" charset="0"/>
              </a:rPr>
              <a:t>Faig</a:t>
            </a:r>
            <a:r>
              <a:rPr lang="en-IN" sz="4300" dirty="0">
                <a:solidFill>
                  <a:schemeClr val="tx1"/>
                </a:solidFill>
                <a:latin typeface="Times New Roman" panose="02020603050405020304" pitchFamily="18" charset="0"/>
                <a:cs typeface="Times New Roman" panose="02020603050405020304" pitchFamily="18" charset="0"/>
              </a:rPr>
              <a:t>, A., </a:t>
            </a:r>
            <a:r>
              <a:rPr lang="en-IN" sz="4300" dirty="0" err="1">
                <a:solidFill>
                  <a:schemeClr val="tx1"/>
                </a:solidFill>
                <a:latin typeface="Times New Roman" panose="02020603050405020304" pitchFamily="18" charset="0"/>
                <a:cs typeface="Times New Roman" panose="02020603050405020304" pitchFamily="18" charset="0"/>
              </a:rPr>
              <a:t>Donini</a:t>
            </a:r>
            <a:r>
              <a:rPr lang="en-IN" sz="4300" dirty="0">
                <a:solidFill>
                  <a:schemeClr val="tx1"/>
                </a:solidFill>
                <a:latin typeface="Times New Roman" panose="02020603050405020304" pitchFamily="18" charset="0"/>
                <a:cs typeface="Times New Roman" panose="02020603050405020304" pitchFamily="18" charset="0"/>
              </a:rPr>
              <a:t>, L.M., Medina, F.X., </a:t>
            </a:r>
            <a:r>
              <a:rPr lang="en-IN" sz="4300" dirty="0" err="1">
                <a:solidFill>
                  <a:schemeClr val="tx1"/>
                </a:solidFill>
                <a:latin typeface="Times New Roman" panose="02020603050405020304" pitchFamily="18" charset="0"/>
                <a:cs typeface="Times New Roman" panose="02020603050405020304" pitchFamily="18" charset="0"/>
              </a:rPr>
              <a:t>Belahsen</a:t>
            </a:r>
            <a:r>
              <a:rPr lang="en-IN" sz="4300" dirty="0">
                <a:solidFill>
                  <a:schemeClr val="tx1"/>
                </a:solidFill>
                <a:latin typeface="Times New Roman" panose="02020603050405020304" pitchFamily="18" charset="0"/>
                <a:cs typeface="Times New Roman" panose="02020603050405020304" pitchFamily="18" charset="0"/>
              </a:rPr>
              <a:t>, R. and </a:t>
            </a:r>
            <a:r>
              <a:rPr lang="en-IN" sz="4300" dirty="0" err="1">
                <a:solidFill>
                  <a:schemeClr val="tx1"/>
                </a:solidFill>
                <a:latin typeface="Times New Roman" panose="02020603050405020304" pitchFamily="18" charset="0"/>
                <a:cs typeface="Times New Roman" panose="02020603050405020304" pitchFamily="18" charset="0"/>
              </a:rPr>
              <a:t>Piscopo</a:t>
            </a:r>
            <a:r>
              <a:rPr lang="en-IN" sz="4300" dirty="0">
                <a:solidFill>
                  <a:schemeClr val="tx1"/>
                </a:solidFill>
                <a:latin typeface="Times New Roman" panose="02020603050405020304" pitchFamily="18" charset="0"/>
                <a:cs typeface="Times New Roman" panose="02020603050405020304" pitchFamily="18" charset="0"/>
              </a:rPr>
              <a:t>, S., 2020. Updating the </a:t>
            </a:r>
            <a:r>
              <a:rPr lang="en-IN" sz="4300" dirty="0" err="1">
                <a:solidFill>
                  <a:schemeClr val="tx1"/>
                </a:solidFill>
                <a:latin typeface="Times New Roman" panose="02020603050405020304" pitchFamily="18" charset="0"/>
                <a:cs typeface="Times New Roman" panose="02020603050405020304" pitchFamily="18" charset="0"/>
              </a:rPr>
              <a:t>mediterranean</a:t>
            </a:r>
            <a:r>
              <a:rPr lang="en-IN" sz="4300" dirty="0">
                <a:solidFill>
                  <a:schemeClr val="tx1"/>
                </a:solidFill>
                <a:latin typeface="Times New Roman" panose="02020603050405020304" pitchFamily="18" charset="0"/>
                <a:cs typeface="Times New Roman" panose="02020603050405020304" pitchFamily="18" charset="0"/>
              </a:rPr>
              <a:t> diet pyramid towards sustainability: Focus on environmental concerns. </a:t>
            </a:r>
            <a:r>
              <a:rPr lang="en-IN" sz="4300" i="1" dirty="0">
                <a:solidFill>
                  <a:schemeClr val="tx1"/>
                </a:solidFill>
                <a:latin typeface="Times New Roman" panose="02020603050405020304" pitchFamily="18" charset="0"/>
                <a:cs typeface="Times New Roman" panose="02020603050405020304" pitchFamily="18" charset="0"/>
              </a:rPr>
              <a:t>International journal of environmental research and public health</a:t>
            </a:r>
            <a:r>
              <a:rPr lang="en-IN" sz="4300" dirty="0">
                <a:solidFill>
                  <a:schemeClr val="tx1"/>
                </a:solidFill>
                <a:latin typeface="Times New Roman" panose="02020603050405020304" pitchFamily="18" charset="0"/>
                <a:cs typeface="Times New Roman" panose="02020603050405020304" pitchFamily="18" charset="0"/>
              </a:rPr>
              <a:t>, </a:t>
            </a:r>
            <a:r>
              <a:rPr lang="en-IN" sz="4300" i="1" dirty="0">
                <a:solidFill>
                  <a:schemeClr val="tx1"/>
                </a:solidFill>
                <a:latin typeface="Times New Roman" panose="02020603050405020304" pitchFamily="18" charset="0"/>
                <a:cs typeface="Times New Roman" panose="02020603050405020304" pitchFamily="18" charset="0"/>
              </a:rPr>
              <a:t>17</a:t>
            </a:r>
            <a:r>
              <a:rPr lang="en-IN" sz="4300" dirty="0">
                <a:solidFill>
                  <a:schemeClr val="tx1"/>
                </a:solidFill>
                <a:latin typeface="Times New Roman" panose="02020603050405020304" pitchFamily="18" charset="0"/>
                <a:cs typeface="Times New Roman" panose="02020603050405020304" pitchFamily="18" charset="0"/>
              </a:rPr>
              <a:t>(23), p.8758.</a:t>
            </a:r>
          </a:p>
          <a:p>
            <a:pPr algn="just">
              <a:lnSpc>
                <a:spcPct val="170000"/>
              </a:lnSpc>
            </a:pPr>
            <a:r>
              <a:rPr lang="en-IN" sz="4300" dirty="0">
                <a:solidFill>
                  <a:schemeClr val="tx1"/>
                </a:solidFill>
                <a:latin typeface="Times New Roman" panose="02020603050405020304" pitchFamily="18" charset="0"/>
                <a:cs typeface="Times New Roman" panose="02020603050405020304" pitchFamily="18" charset="0"/>
              </a:rPr>
              <a:t>Tien, N.H., Dana, L.P., Jose, R.J.S., Van </a:t>
            </a:r>
            <a:r>
              <a:rPr lang="en-IN" sz="4300" dirty="0" err="1">
                <a:solidFill>
                  <a:schemeClr val="tx1"/>
                </a:solidFill>
                <a:latin typeface="Times New Roman" panose="02020603050405020304" pitchFamily="18" charset="0"/>
                <a:cs typeface="Times New Roman" panose="02020603050405020304" pitchFamily="18" charset="0"/>
              </a:rPr>
              <a:t>Dat</a:t>
            </a:r>
            <a:r>
              <a:rPr lang="en-IN" sz="4300" dirty="0">
                <a:solidFill>
                  <a:schemeClr val="tx1"/>
                </a:solidFill>
                <a:latin typeface="Times New Roman" panose="02020603050405020304" pitchFamily="18" charset="0"/>
                <a:cs typeface="Times New Roman" panose="02020603050405020304" pitchFamily="18" charset="0"/>
              </a:rPr>
              <a:t>, N. and Duc, P.M., 2020. Analysis of McDonalds’ entry strategy into Vietnam market. </a:t>
            </a:r>
            <a:r>
              <a:rPr lang="en-IN" sz="4300" i="1" dirty="0">
                <a:solidFill>
                  <a:schemeClr val="tx1"/>
                </a:solidFill>
                <a:latin typeface="Times New Roman" panose="02020603050405020304" pitchFamily="18" charset="0"/>
                <a:cs typeface="Times New Roman" panose="02020603050405020304" pitchFamily="18" charset="0"/>
              </a:rPr>
              <a:t>International journal of advanced research and development</a:t>
            </a:r>
            <a:r>
              <a:rPr lang="en-IN" sz="4300" dirty="0">
                <a:solidFill>
                  <a:schemeClr val="tx1"/>
                </a:solidFill>
                <a:latin typeface="Times New Roman" panose="02020603050405020304" pitchFamily="18" charset="0"/>
                <a:cs typeface="Times New Roman" panose="02020603050405020304" pitchFamily="18" charset="0"/>
              </a:rPr>
              <a:t>, </a:t>
            </a:r>
            <a:r>
              <a:rPr lang="en-IN" sz="4300" i="1" dirty="0">
                <a:solidFill>
                  <a:schemeClr val="tx1"/>
                </a:solidFill>
                <a:latin typeface="Times New Roman" panose="02020603050405020304" pitchFamily="18" charset="0"/>
                <a:cs typeface="Times New Roman" panose="02020603050405020304" pitchFamily="18" charset="0"/>
              </a:rPr>
              <a:t>5</a:t>
            </a:r>
            <a:r>
              <a:rPr lang="en-IN" sz="4300" dirty="0">
                <a:solidFill>
                  <a:schemeClr val="tx1"/>
                </a:solidFill>
                <a:latin typeface="Times New Roman" panose="02020603050405020304" pitchFamily="18" charset="0"/>
                <a:cs typeface="Times New Roman" panose="02020603050405020304" pitchFamily="18" charset="0"/>
              </a:rPr>
              <a:t>(3), pp.23-29.</a:t>
            </a:r>
          </a:p>
          <a:p>
            <a:pPr algn="just">
              <a:lnSpc>
                <a:spcPct val="170000"/>
              </a:lnSpc>
            </a:pPr>
            <a:r>
              <a:rPr lang="en-GB" sz="4400" dirty="0" err="1">
                <a:latin typeface="Times New Roman" panose="02020603050405020304" pitchFamily="18" charset="0"/>
                <a:cs typeface="Times New Roman" panose="02020603050405020304" pitchFamily="18" charset="0"/>
              </a:rPr>
              <a:t>Dsm</a:t>
            </a:r>
            <a:r>
              <a:rPr lang="en-GB" sz="4400" dirty="0">
                <a:latin typeface="Times New Roman" panose="02020603050405020304" pitchFamily="18" charset="0"/>
                <a:cs typeface="Times New Roman" panose="02020603050405020304" pitchFamily="18" charset="0"/>
              </a:rPr>
              <a:t>, 2022. </a:t>
            </a:r>
            <a:r>
              <a:rPr lang="en-US" sz="4400" i="1" dirty="0">
                <a:latin typeface="Times New Roman" panose="02020603050405020304" pitchFamily="18" charset="0"/>
                <a:cs typeface="Times New Roman" panose="02020603050405020304" pitchFamily="18" charset="0"/>
              </a:rPr>
              <a:t>Better-for-you products with no room for compromise</a:t>
            </a:r>
            <a:r>
              <a:rPr lang="en-US" sz="4400" dirty="0">
                <a:latin typeface="Times New Roman" panose="02020603050405020304" pitchFamily="18" charset="0"/>
                <a:cs typeface="Times New Roman" panose="02020603050405020304" pitchFamily="18" charset="0"/>
              </a:rPr>
              <a:t>. Available at: https://www.dsm.com/food-beverage/en_US/insights/insights/consumer-insights/health-conscious-consumers-are-looking-to-enjoy-it-all.html# [Accessed on: 10</a:t>
            </a:r>
            <a:r>
              <a:rPr lang="en-US" sz="4400" baseline="30000" dirty="0">
                <a:latin typeface="Times New Roman" panose="02020603050405020304" pitchFamily="18" charset="0"/>
                <a:cs typeface="Times New Roman" panose="02020603050405020304" pitchFamily="18" charset="0"/>
              </a:rPr>
              <a:t>th</a:t>
            </a:r>
            <a:r>
              <a:rPr lang="en-US" sz="4400" dirty="0">
                <a:latin typeface="Times New Roman" panose="02020603050405020304" pitchFamily="18" charset="0"/>
                <a:cs typeface="Times New Roman" panose="02020603050405020304" pitchFamily="18" charset="0"/>
              </a:rPr>
              <a:t> November 2023]</a:t>
            </a:r>
            <a:endParaRPr lang="en-IN" sz="4300" dirty="0">
              <a:latin typeface="Times New Roman" panose="02020603050405020304" pitchFamily="18" charset="0"/>
              <a:cs typeface="Times New Roman" panose="02020603050405020304" pitchFamily="18" charset="0"/>
            </a:endParaRPr>
          </a:p>
          <a:p>
            <a:endParaRPr lang="en-IN" dirty="0">
              <a:solidFill>
                <a:schemeClr val="tx1"/>
              </a:solidFill>
            </a:endParaRPr>
          </a:p>
        </p:txBody>
      </p:sp>
    </p:spTree>
    <p:extLst>
      <p:ext uri="{BB962C8B-B14F-4D97-AF65-F5344CB8AC3E}">
        <p14:creationId xmlns:p14="http://schemas.microsoft.com/office/powerpoint/2010/main" val="3511083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AF1FAD96-62FE-402A-B7EE-B641705470F9}"/>
              </a:ext>
            </a:extLst>
          </p:cNvPr>
          <p:cNvGraphicFramePr>
            <a:graphicFrameLocks noChangeAspect="1"/>
          </p:cNvGraphicFramePr>
          <p:nvPr>
            <p:extLst>
              <p:ext uri="{D42A27DB-BD31-4B8C-83A1-F6EECF244321}">
                <p14:modId xmlns:p14="http://schemas.microsoft.com/office/powerpoint/2010/main" val="2824575501"/>
              </p:ext>
            </p:extLst>
          </p:nvPr>
        </p:nvGraphicFramePr>
        <p:xfrm>
          <a:off x="0" y="-641555"/>
          <a:ext cx="12192000" cy="8141110"/>
        </p:xfrm>
        <a:graphic>
          <a:graphicData uri="http://schemas.openxmlformats.org/presentationml/2006/ole">
            <mc:AlternateContent xmlns:mc="http://schemas.openxmlformats.org/markup-compatibility/2006">
              <mc:Choice xmlns:v="urn:schemas-microsoft-com:vml" Requires="v">
                <p:oleObj name="Bitmap Image" r:id="rId2" imgW="5905440" imgH="3943440" progId="Paint.Picture">
                  <p:embed/>
                </p:oleObj>
              </mc:Choice>
              <mc:Fallback>
                <p:oleObj name="Bitmap Image" r:id="rId2" imgW="5905440" imgH="3943440" progId="Paint.Picture">
                  <p:embed/>
                  <p:pic>
                    <p:nvPicPr>
                      <p:cNvPr id="7" name="Object 6">
                        <a:extLst>
                          <a:ext uri="{FF2B5EF4-FFF2-40B4-BE49-F238E27FC236}">
                            <a16:creationId xmlns:a16="http://schemas.microsoft.com/office/drawing/2014/main" id="{AF1FAD96-62FE-402A-B7EE-B641705470F9}"/>
                          </a:ext>
                        </a:extLst>
                      </p:cNvPr>
                      <p:cNvPicPr/>
                      <p:nvPr/>
                    </p:nvPicPr>
                    <p:blipFill>
                      <a:blip r:embed="rId3"/>
                      <a:stretch>
                        <a:fillRect/>
                      </a:stretch>
                    </p:blipFill>
                    <p:spPr>
                      <a:xfrm>
                        <a:off x="0" y="-641555"/>
                        <a:ext cx="12192000" cy="8141110"/>
                      </a:xfrm>
                      <a:prstGeom prst="rect">
                        <a:avLst/>
                      </a:prstGeom>
                    </p:spPr>
                  </p:pic>
                </p:oleObj>
              </mc:Fallback>
            </mc:AlternateContent>
          </a:graphicData>
        </a:graphic>
      </p:graphicFrame>
    </p:spTree>
    <p:extLst>
      <p:ext uri="{BB962C8B-B14F-4D97-AF65-F5344CB8AC3E}">
        <p14:creationId xmlns:p14="http://schemas.microsoft.com/office/powerpoint/2010/main" val="691691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D5F5A-1233-4703-8625-958459213EEC}"/>
              </a:ext>
            </a:extLst>
          </p:cNvPr>
          <p:cNvSpPr>
            <a:spLocks noGrp="1"/>
          </p:cNvSpPr>
          <p:nvPr>
            <p:ph type="title"/>
          </p:nvPr>
        </p:nvSpPr>
        <p:spPr>
          <a:xfrm>
            <a:off x="838200" y="365125"/>
            <a:ext cx="10366612" cy="781287"/>
          </a:xfrm>
        </p:spPr>
        <p:txBody>
          <a:bodyPr/>
          <a:lstStyle/>
          <a:p>
            <a:pPr algn="ctr"/>
            <a:r>
              <a:rPr lang="en-US" b="1" dirty="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55339BCD-8032-59AD-E941-8BE658AC791D}"/>
              </a:ext>
            </a:extLst>
          </p:cNvPr>
          <p:cNvSpPr>
            <a:spLocks noGrp="1"/>
          </p:cNvSpPr>
          <p:nvPr>
            <p:ph idx="1"/>
          </p:nvPr>
        </p:nvSpPr>
        <p:spPr>
          <a:xfrm>
            <a:off x="203200" y="1146412"/>
            <a:ext cx="11303000" cy="3102845"/>
          </a:xfrm>
        </p:spPr>
        <p:txBody>
          <a:bodyPr>
            <a:normAutofit/>
          </a:bodyPr>
          <a:lstStyle/>
          <a:p>
            <a:pPr lvl="0"/>
            <a:r>
              <a:rPr lang="en-US" sz="2400" dirty="0">
                <a:latin typeface="Calibri" panose="020F0502020204030204" pitchFamily="34" charset="0"/>
                <a:ea typeface="Calibri" panose="020F0502020204030204" pitchFamily="34" charset="0"/>
                <a:cs typeface="Calibri" panose="020F0502020204030204" pitchFamily="34" charset="0"/>
              </a:rPr>
              <a:t>With more than 38,000 locations in more than 100 countries, McDonald's International Business stands as one of the biggest and most prosperous restaurant companies in the world.</a:t>
            </a:r>
          </a:p>
          <a:p>
            <a:pPr lvl="0"/>
            <a:r>
              <a:rPr lang="en-US" sz="2400" dirty="0">
                <a:latin typeface="Calibri" panose="020F0502020204030204" pitchFamily="34" charset="0"/>
                <a:ea typeface="Calibri" panose="020F0502020204030204" pitchFamily="34" charset="0"/>
                <a:cs typeface="Calibri" panose="020F0502020204030204" pitchFamily="34" charset="0"/>
              </a:rPr>
              <a:t>McDonald's started its global development in 1967 with the establishment of its first restaurant in Canada. The company was founded in San Bernardino, California, in 1940.</a:t>
            </a:r>
          </a:p>
          <a:p>
            <a:pPr lvl="0"/>
            <a:r>
              <a:rPr lang="en-US" sz="2400" dirty="0">
                <a:latin typeface="Calibri" panose="020F0502020204030204" pitchFamily="34" charset="0"/>
                <a:ea typeface="Calibri" panose="020F0502020204030204" pitchFamily="34" charset="0"/>
                <a:cs typeface="Calibri" panose="020F0502020204030204" pitchFamily="34" charset="0"/>
              </a:rPr>
              <a:t>McDonald's is one of the most well-known brands in the world today, and millions of people visit its locations everyday. </a:t>
            </a:r>
            <a:br>
              <a:rPr lang="en-US" sz="2400" dirty="0">
                <a:latin typeface="Calibri" panose="020F0502020204030204" pitchFamily="34" charset="0"/>
                <a:ea typeface="Calibri" panose="020F0502020204030204" pitchFamily="34" charset="0"/>
                <a:cs typeface="Calibri" panose="020F0502020204030204" pitchFamily="34" charset="0"/>
              </a:rPr>
            </a:br>
            <a:endParaRPr lang="en-US" sz="2400"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BB7E94D7-9AE3-00BE-9F74-5C1537CC714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196114" y="3588657"/>
            <a:ext cx="6008698" cy="3102845"/>
          </a:xfrm>
          <a:prstGeom prst="rect">
            <a:avLst/>
          </a:prstGeom>
        </p:spPr>
      </p:pic>
    </p:spTree>
    <p:extLst>
      <p:ext uri="{BB962C8B-B14F-4D97-AF65-F5344CB8AC3E}">
        <p14:creationId xmlns:p14="http://schemas.microsoft.com/office/powerpoint/2010/main" val="4148464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66E19-60D0-4540-AC2A-603409F05E50}"/>
              </a:ext>
            </a:extLst>
          </p:cNvPr>
          <p:cNvSpPr>
            <a:spLocks noGrp="1"/>
          </p:cNvSpPr>
          <p:nvPr>
            <p:ph type="title"/>
          </p:nvPr>
        </p:nvSpPr>
        <p:spPr/>
        <p:txBody>
          <a:bodyPr>
            <a:normAutofit/>
          </a:bodyPr>
          <a:lstStyle/>
          <a:p>
            <a:r>
              <a:rPr lang="en-GB" b="1" dirty="0" err="1">
                <a:latin typeface="Times New Roman" panose="02020603050405020304" pitchFamily="18" charset="0"/>
                <a:cs typeface="Times New Roman" panose="02020603050405020304" pitchFamily="18" charset="0"/>
              </a:rPr>
              <a:t>Contd</a:t>
            </a:r>
            <a:r>
              <a:rPr lang="en-GB"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CBEEC963-AFA9-423A-9518-8F8E3735326B}"/>
              </a:ext>
            </a:extLst>
          </p:cNvPr>
          <p:cNvSpPr>
            <a:spLocks noGrp="1"/>
          </p:cNvSpPr>
          <p:nvPr>
            <p:ph idx="1"/>
          </p:nvPr>
        </p:nvSpPr>
        <p:spPr>
          <a:xfrm>
            <a:off x="435429" y="1915886"/>
            <a:ext cx="11538857" cy="2685143"/>
          </a:xfrm>
        </p:spPr>
        <p:txBody>
          <a:bodyPr>
            <a:norm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McDonald's has, nonetheless, made a number of changes to its eateries, added more delivery alternatives, and improved its menu to address these issues. </a:t>
            </a:r>
          </a:p>
          <a:p>
            <a:r>
              <a:rPr lang="en-US" sz="2400" dirty="0">
                <a:latin typeface="Calibri" panose="020F0502020204030204" pitchFamily="34" charset="0"/>
                <a:ea typeface="Calibri" panose="020F0502020204030204" pitchFamily="34" charset="0"/>
                <a:cs typeface="Calibri" panose="020F0502020204030204" pitchFamily="34" charset="0"/>
              </a:rPr>
              <a:t>A significant portion of McDonald's entire business is its overseas operations. </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2F9AC71-EB07-4098-B410-580E98B64A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829" y="3302977"/>
            <a:ext cx="6092371" cy="2838102"/>
          </a:xfrm>
          <a:prstGeom prst="rect">
            <a:avLst/>
          </a:prstGeom>
        </p:spPr>
      </p:pic>
    </p:spTree>
    <p:extLst>
      <p:ext uri="{BB962C8B-B14F-4D97-AF65-F5344CB8AC3E}">
        <p14:creationId xmlns:p14="http://schemas.microsoft.com/office/powerpoint/2010/main" val="1278114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D8B76-25A3-43E2-AD4F-9FA50915A24D}"/>
              </a:ext>
            </a:extLst>
          </p:cNvPr>
          <p:cNvSpPr>
            <a:spLocks noGrp="1"/>
          </p:cNvSpPr>
          <p:nvPr>
            <p:ph type="ctrTitle"/>
          </p:nvPr>
        </p:nvSpPr>
        <p:spPr>
          <a:xfrm>
            <a:off x="1395396" y="160596"/>
            <a:ext cx="9144000" cy="791570"/>
          </a:xfrm>
        </p:spPr>
        <p:txBody>
          <a:bodyPr>
            <a:normAutofit/>
          </a:bodyPr>
          <a:lstStyle/>
          <a:p>
            <a:pPr algn="ctr"/>
            <a:r>
              <a:rPr lang="en-US" sz="4400" b="1" dirty="0">
                <a:latin typeface="Times New Roman" panose="02020603050405020304" pitchFamily="18" charset="0"/>
                <a:cs typeface="Times New Roman" panose="02020603050405020304" pitchFamily="18" charset="0"/>
              </a:rPr>
              <a:t>Strategic Audit</a:t>
            </a:r>
            <a:endParaRPr lang="en-IN" sz="4400" b="1" dirty="0">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91FE3EC8-075A-4DCD-BC0B-7583097B10B9}"/>
              </a:ext>
            </a:extLst>
          </p:cNvPr>
          <p:cNvSpPr>
            <a:spLocks noGrp="1" noChangeArrowheads="1"/>
          </p:cNvSpPr>
          <p:nvPr>
            <p:ph type="subTitle" idx="1"/>
          </p:nvPr>
        </p:nvSpPr>
        <p:spPr bwMode="auto">
          <a:xfrm flipH="1">
            <a:off x="5071350" y="868402"/>
            <a:ext cx="235228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lnSpc>
                <a:spcPct val="100000"/>
              </a:lnSpc>
            </a:pPr>
            <a:r>
              <a:rPr lang="en-IN" sz="1200" b="1" i="1" dirty="0">
                <a:latin typeface="Times New Roman" panose="02020603050405020304" pitchFamily="18" charset="0"/>
                <a:cs typeface="Times New Roman" panose="02020603050405020304" pitchFamily="18" charset="0"/>
              </a:rPr>
              <a:t>PESTEL for </a:t>
            </a:r>
            <a:r>
              <a:rPr lang="en-GB" sz="1200" b="1" i="1" dirty="0">
                <a:latin typeface="Times New Roman" panose="02020603050405020304" pitchFamily="18" charset="0"/>
                <a:cs typeface="Times New Roman" panose="02020603050405020304" pitchFamily="18" charset="0"/>
              </a:rPr>
              <a:t>External Analysis</a:t>
            </a:r>
            <a:endParaRPr lang="en-IN" sz="12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84B08406-B0AE-4354-8BD3-0E99B5844A70}"/>
              </a:ext>
            </a:extLst>
          </p:cNvPr>
          <p:cNvGraphicFramePr>
            <a:graphicFrameLocks noGrp="1"/>
          </p:cNvGraphicFramePr>
          <p:nvPr>
            <p:extLst>
              <p:ext uri="{D42A27DB-BD31-4B8C-83A1-F6EECF244321}">
                <p14:modId xmlns:p14="http://schemas.microsoft.com/office/powerpoint/2010/main" val="301151773"/>
              </p:ext>
            </p:extLst>
          </p:nvPr>
        </p:nvGraphicFramePr>
        <p:xfrm>
          <a:off x="439478" y="1422400"/>
          <a:ext cx="11055836" cy="5296451"/>
        </p:xfrm>
        <a:graphic>
          <a:graphicData uri="http://schemas.openxmlformats.org/drawingml/2006/table">
            <a:tbl>
              <a:tblPr firstRow="1" firstCol="1" bandRow="1">
                <a:tableStyleId>{616DA210-FB5B-4158-B5E0-FEB733F419BA}</a:tableStyleId>
              </a:tblPr>
              <a:tblGrid>
                <a:gridCol w="2608522">
                  <a:extLst>
                    <a:ext uri="{9D8B030D-6E8A-4147-A177-3AD203B41FA5}">
                      <a16:colId xmlns:a16="http://schemas.microsoft.com/office/drawing/2014/main" val="2448254852"/>
                    </a:ext>
                  </a:extLst>
                </a:gridCol>
                <a:gridCol w="8447314">
                  <a:extLst>
                    <a:ext uri="{9D8B030D-6E8A-4147-A177-3AD203B41FA5}">
                      <a16:colId xmlns:a16="http://schemas.microsoft.com/office/drawing/2014/main" val="3752572476"/>
                    </a:ext>
                  </a:extLst>
                </a:gridCol>
              </a:tblGrid>
              <a:tr h="1172065">
                <a:tc>
                  <a:txBody>
                    <a:bodyPr/>
                    <a:lstStyle/>
                    <a:p>
                      <a:pPr algn="just">
                        <a:lnSpc>
                          <a:spcPct val="150000"/>
                        </a:lnSpc>
                        <a:spcAft>
                          <a:spcPts val="0"/>
                        </a:spcAft>
                      </a:pPr>
                      <a:r>
                        <a:rPr lang="en-GB" sz="2000" dirty="0">
                          <a:solidFill>
                            <a:schemeClr val="tx1"/>
                          </a:solidFill>
                          <a:effectLst/>
                        </a:rPr>
                        <a:t>Political</a:t>
                      </a:r>
                      <a:endParaRPr lang="en-IN" sz="20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2966" marR="62966" marT="0" marB="0"/>
                </a:tc>
                <a:tc>
                  <a:txBody>
                    <a:bodyPr/>
                    <a:lstStyle/>
                    <a:p>
                      <a:pPr marL="342900" lvl="0" indent="-342900" algn="just">
                        <a:lnSpc>
                          <a:spcPct val="150000"/>
                        </a:lnSpc>
                        <a:spcAft>
                          <a:spcPts val="0"/>
                        </a:spcAft>
                        <a:buFont typeface="Symbol" panose="05050102010706020507" pitchFamily="18" charset="2"/>
                        <a:buChar char=""/>
                      </a:pPr>
                      <a:r>
                        <a:rPr lang="en-GB" sz="16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Government rules pertaining to labour, the environment, health and safety, and other issues are all applicable to McDonald's.</a:t>
                      </a:r>
                      <a:endParaRPr lang="en-IN" sz="16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66" marR="62966" marT="0" marB="0"/>
                </a:tc>
                <a:extLst>
                  <a:ext uri="{0D108BD9-81ED-4DB2-BD59-A6C34878D82A}">
                    <a16:rowId xmlns:a16="http://schemas.microsoft.com/office/drawing/2014/main" val="1974412200"/>
                  </a:ext>
                </a:extLst>
              </a:tr>
              <a:tr h="1172065">
                <a:tc>
                  <a:txBody>
                    <a:bodyPr/>
                    <a:lstStyle/>
                    <a:p>
                      <a:pPr algn="just">
                        <a:lnSpc>
                          <a:spcPct val="150000"/>
                        </a:lnSpc>
                        <a:spcAft>
                          <a:spcPts val="0"/>
                        </a:spcAft>
                      </a:pPr>
                      <a:r>
                        <a:rPr lang="en-GB" sz="1800" dirty="0">
                          <a:solidFill>
                            <a:schemeClr val="tx1"/>
                          </a:solidFill>
                          <a:effectLst/>
                        </a:rPr>
                        <a:t>Economic</a:t>
                      </a:r>
                      <a:endParaRPr lang="en-IN" sz="18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2966" marR="62966" marT="0" marB="0"/>
                </a:tc>
                <a:tc>
                  <a:txBody>
                    <a:bodyPr/>
                    <a:lstStyle/>
                    <a:p>
                      <a:pPr marL="342900" lvl="0" indent="-342900" algn="just">
                        <a:lnSpc>
                          <a:spcPct val="150000"/>
                        </a:lnSpc>
                        <a:spcAft>
                          <a:spcPts val="0"/>
                        </a:spcAft>
                        <a:buFont typeface="Symbol" panose="05050102010706020507" pitchFamily="18" charset="2"/>
                        <a:buChar char=""/>
                      </a:pPr>
                      <a:r>
                        <a:rPr lang="en-GB" sz="1600" b="0" dirty="0">
                          <a:effectLst/>
                          <a:latin typeface="Calibri" panose="020F0502020204030204" pitchFamily="34" charset="0"/>
                          <a:ea typeface="Calibri" panose="020F0502020204030204" pitchFamily="34" charset="0"/>
                          <a:cs typeface="Calibri" panose="020F0502020204030204" pitchFamily="34" charset="0"/>
                        </a:rPr>
                        <a:t>Consumer spending may rise as a result of economic expansion, which would be advantageous for McDonald's (Tien et al. 2020).</a:t>
                      </a:r>
                      <a:endParaRPr lang="en-IN" sz="1600" b="0" dirty="0">
                        <a:effectLst/>
                        <a:latin typeface="Calibri" panose="020F0502020204030204" pitchFamily="34" charset="0"/>
                        <a:ea typeface="Calibri" panose="020F0502020204030204" pitchFamily="34" charset="0"/>
                        <a:cs typeface="Calibri" panose="020F0502020204030204" pitchFamily="34" charset="0"/>
                      </a:endParaRPr>
                    </a:p>
                  </a:txBody>
                  <a:tcPr marL="62966" marR="62966" marT="0" marB="0"/>
                </a:tc>
                <a:extLst>
                  <a:ext uri="{0D108BD9-81ED-4DB2-BD59-A6C34878D82A}">
                    <a16:rowId xmlns:a16="http://schemas.microsoft.com/office/drawing/2014/main" val="320159007"/>
                  </a:ext>
                </a:extLst>
              </a:tr>
              <a:tr h="569836">
                <a:tc>
                  <a:txBody>
                    <a:bodyPr/>
                    <a:lstStyle/>
                    <a:p>
                      <a:pPr algn="just">
                        <a:lnSpc>
                          <a:spcPct val="150000"/>
                        </a:lnSpc>
                        <a:spcAft>
                          <a:spcPts val="0"/>
                        </a:spcAft>
                      </a:pPr>
                      <a:r>
                        <a:rPr lang="en-GB" sz="1800" dirty="0">
                          <a:solidFill>
                            <a:schemeClr val="tx1"/>
                          </a:solidFill>
                          <a:effectLst/>
                        </a:rPr>
                        <a:t>Social</a:t>
                      </a:r>
                      <a:endParaRPr lang="en-IN" sz="18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2966" marR="62966" marT="0" marB="0"/>
                </a:tc>
                <a:tc>
                  <a:txBody>
                    <a:bodyPr/>
                    <a:lstStyle/>
                    <a:p>
                      <a:pPr marL="342900" lvl="0" indent="-342900" algn="just">
                        <a:lnSpc>
                          <a:spcPct val="150000"/>
                        </a:lnSpc>
                        <a:spcAft>
                          <a:spcPts val="0"/>
                        </a:spcAft>
                        <a:buFont typeface="Symbol" panose="05050102010706020507" pitchFamily="18" charset="2"/>
                        <a:buChar char=""/>
                      </a:pPr>
                      <a:r>
                        <a:rPr lang="en-GB" sz="1600" dirty="0">
                          <a:effectLst/>
                          <a:latin typeface="Calibri" panose="020F0502020204030204" pitchFamily="34" charset="0"/>
                          <a:ea typeface="Calibri" panose="020F0502020204030204" pitchFamily="34" charset="0"/>
                          <a:cs typeface="Calibri" panose="020F0502020204030204" pitchFamily="34" charset="0"/>
                        </a:rPr>
                        <a:t>Concerns about sustainability are growing among consumers.</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marL="62966" marR="62966" marT="0" marB="0"/>
                </a:tc>
                <a:extLst>
                  <a:ext uri="{0D108BD9-81ED-4DB2-BD59-A6C34878D82A}">
                    <a16:rowId xmlns:a16="http://schemas.microsoft.com/office/drawing/2014/main" val="1382311513"/>
                  </a:ext>
                </a:extLst>
              </a:tr>
              <a:tr h="870950">
                <a:tc>
                  <a:txBody>
                    <a:bodyPr/>
                    <a:lstStyle/>
                    <a:p>
                      <a:pPr algn="just">
                        <a:lnSpc>
                          <a:spcPct val="150000"/>
                        </a:lnSpc>
                        <a:spcAft>
                          <a:spcPts val="0"/>
                        </a:spcAft>
                      </a:pPr>
                      <a:r>
                        <a:rPr lang="en-GB" sz="1800" dirty="0">
                          <a:solidFill>
                            <a:schemeClr val="tx1"/>
                          </a:solidFill>
                          <a:effectLst/>
                        </a:rPr>
                        <a:t>Technological</a:t>
                      </a:r>
                      <a:endParaRPr lang="en-IN" sz="18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2966" marR="62966" marT="0" marB="0"/>
                </a:tc>
                <a:tc>
                  <a:txBody>
                    <a:bodyPr/>
                    <a:lstStyle/>
                    <a:p>
                      <a:pPr marL="342900" lvl="0" indent="-342900" algn="just">
                        <a:lnSpc>
                          <a:spcPct val="150000"/>
                        </a:lnSpc>
                        <a:spcAft>
                          <a:spcPts val="0"/>
                        </a:spcAft>
                        <a:buFont typeface="Symbol" panose="05050102010706020507" pitchFamily="18" charset="2"/>
                        <a:buChar char=""/>
                      </a:pPr>
                      <a:r>
                        <a:rPr lang="en-GB" sz="1600" dirty="0">
                          <a:effectLst/>
                          <a:latin typeface="Calibri" panose="020F0502020204030204" pitchFamily="34" charset="0"/>
                          <a:ea typeface="Calibri" panose="020F0502020204030204" pitchFamily="34" charset="0"/>
                          <a:cs typeface="Calibri" panose="020F0502020204030204" pitchFamily="34" charset="0"/>
                        </a:rPr>
                        <a:t>New food technology has the potential to enhance McDonald's offerings and business processes.</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marL="62966" marR="62966" marT="0" marB="0"/>
                </a:tc>
                <a:extLst>
                  <a:ext uri="{0D108BD9-81ED-4DB2-BD59-A6C34878D82A}">
                    <a16:rowId xmlns:a16="http://schemas.microsoft.com/office/drawing/2014/main" val="1789109256"/>
                  </a:ext>
                </a:extLst>
              </a:tr>
              <a:tr h="870950">
                <a:tc>
                  <a:txBody>
                    <a:bodyPr/>
                    <a:lstStyle/>
                    <a:p>
                      <a:pPr algn="just">
                        <a:lnSpc>
                          <a:spcPct val="150000"/>
                        </a:lnSpc>
                        <a:spcAft>
                          <a:spcPts val="0"/>
                        </a:spcAft>
                      </a:pPr>
                      <a:r>
                        <a:rPr lang="en-GB" sz="1800" dirty="0">
                          <a:solidFill>
                            <a:schemeClr val="tx1"/>
                          </a:solidFill>
                          <a:effectLst/>
                        </a:rPr>
                        <a:t>Environmental</a:t>
                      </a:r>
                      <a:endParaRPr lang="en-IN" sz="18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2966" marR="62966" marT="0" marB="0"/>
                </a:tc>
                <a:tc>
                  <a:txBody>
                    <a:bodyPr/>
                    <a:lstStyle/>
                    <a:p>
                      <a:pPr marL="342900" lvl="0" indent="-342900" algn="just">
                        <a:lnSpc>
                          <a:spcPct val="150000"/>
                        </a:lnSpc>
                        <a:spcAft>
                          <a:spcPts val="0"/>
                        </a:spcAft>
                        <a:buFont typeface="Symbol" panose="05050102010706020507" pitchFamily="18" charset="2"/>
                        <a:buChar char=""/>
                      </a:pPr>
                      <a:r>
                        <a:rPr lang="en-GB" sz="1600" dirty="0">
                          <a:effectLst/>
                          <a:latin typeface="Calibri" panose="020F0502020204030204" pitchFamily="34" charset="0"/>
                          <a:ea typeface="Calibri" panose="020F0502020204030204" pitchFamily="34" charset="0"/>
                          <a:cs typeface="Calibri" panose="020F0502020204030204" pitchFamily="34" charset="0"/>
                        </a:rPr>
                        <a:t>The operations and supply chain of McDonald's may be impacted by climate change.</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marL="62966" marR="62966" marT="0" marB="0"/>
                </a:tc>
                <a:extLst>
                  <a:ext uri="{0D108BD9-81ED-4DB2-BD59-A6C34878D82A}">
                    <a16:rowId xmlns:a16="http://schemas.microsoft.com/office/drawing/2014/main" val="3125349280"/>
                  </a:ext>
                </a:extLst>
              </a:tr>
              <a:tr h="640585">
                <a:tc>
                  <a:txBody>
                    <a:bodyPr/>
                    <a:lstStyle/>
                    <a:p>
                      <a:pPr algn="just">
                        <a:lnSpc>
                          <a:spcPct val="150000"/>
                        </a:lnSpc>
                        <a:spcAft>
                          <a:spcPts val="0"/>
                        </a:spcAft>
                      </a:pPr>
                      <a:r>
                        <a:rPr lang="en-GB" sz="1800" dirty="0">
                          <a:solidFill>
                            <a:schemeClr val="tx1"/>
                          </a:solidFill>
                          <a:effectLst/>
                        </a:rPr>
                        <a:t>Legal</a:t>
                      </a:r>
                      <a:endParaRPr lang="en-IN" sz="18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2966" marR="62966" marT="0" marB="0"/>
                </a:tc>
                <a:tc>
                  <a:txBody>
                    <a:bodyPr/>
                    <a:lstStyle/>
                    <a:p>
                      <a:pPr marL="342900" lvl="0" indent="-342900" algn="just">
                        <a:lnSpc>
                          <a:spcPct val="150000"/>
                        </a:lnSpc>
                        <a:spcAft>
                          <a:spcPts val="0"/>
                        </a:spcAft>
                        <a:buFont typeface="Symbol" panose="05050102010706020507" pitchFamily="18" charset="2"/>
                        <a:buChar char=""/>
                      </a:pPr>
                      <a:r>
                        <a:rPr lang="en-GB" sz="1600" dirty="0">
                          <a:effectLst/>
                          <a:latin typeface="Calibri" panose="020F0502020204030204" pitchFamily="34" charset="0"/>
                          <a:ea typeface="Calibri" panose="020F0502020204030204" pitchFamily="34" charset="0"/>
                          <a:cs typeface="Calibri" panose="020F0502020204030204" pitchFamily="34" charset="0"/>
                        </a:rPr>
                        <a:t>In the food sector, adherence to health and safety requirements is crucial.</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marL="62966" marR="62966" marT="0" marB="0"/>
                </a:tc>
                <a:extLst>
                  <a:ext uri="{0D108BD9-81ED-4DB2-BD59-A6C34878D82A}">
                    <a16:rowId xmlns:a16="http://schemas.microsoft.com/office/drawing/2014/main" val="1377161075"/>
                  </a:ext>
                </a:extLst>
              </a:tr>
            </a:tbl>
          </a:graphicData>
        </a:graphic>
      </p:graphicFrame>
    </p:spTree>
    <p:extLst>
      <p:ext uri="{BB962C8B-B14F-4D97-AF65-F5344CB8AC3E}">
        <p14:creationId xmlns:p14="http://schemas.microsoft.com/office/powerpoint/2010/main" val="3682650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6ED54-752F-4D95-A1E3-DC956807D8B5}"/>
              </a:ext>
            </a:extLst>
          </p:cNvPr>
          <p:cNvSpPr>
            <a:spLocks noGrp="1"/>
          </p:cNvSpPr>
          <p:nvPr>
            <p:ph type="title"/>
          </p:nvPr>
        </p:nvSpPr>
        <p:spPr>
          <a:xfrm>
            <a:off x="838200" y="365125"/>
            <a:ext cx="10515600" cy="767639"/>
          </a:xfrm>
        </p:spPr>
        <p:txBody>
          <a:bodyPr/>
          <a:lstStyle/>
          <a:p>
            <a:r>
              <a:rPr lang="en-GB" b="1" dirty="0" err="1">
                <a:latin typeface="Times New Roman" panose="02020603050405020304" pitchFamily="18" charset="0"/>
                <a:cs typeface="Times New Roman" panose="02020603050405020304" pitchFamily="18" charset="0"/>
              </a:rPr>
              <a:t>Contd</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529E582-43AB-481D-B991-0E6B585261A0}"/>
              </a:ext>
            </a:extLst>
          </p:cNvPr>
          <p:cNvSpPr>
            <a:spLocks noGrp="1"/>
          </p:cNvSpPr>
          <p:nvPr>
            <p:ph idx="1"/>
          </p:nvPr>
        </p:nvSpPr>
        <p:spPr>
          <a:xfrm>
            <a:off x="449943" y="1132764"/>
            <a:ext cx="10903857" cy="347693"/>
          </a:xfrm>
        </p:spPr>
        <p:txBody>
          <a:bodyPr>
            <a:normAutofit/>
          </a:bodyPr>
          <a:lstStyle/>
          <a:p>
            <a:pPr marL="0" indent="0" algn="ctr">
              <a:buNone/>
            </a:pPr>
            <a:r>
              <a:rPr lang="en-GB" sz="1800" b="1" i="1" dirty="0">
                <a:latin typeface="Calibri" panose="020F0502020204030204" pitchFamily="34" charset="0"/>
                <a:ea typeface="Calibri" panose="020F0502020204030204" pitchFamily="34" charset="0"/>
                <a:cs typeface="Calibri" panose="020F0502020204030204" pitchFamily="34" charset="0"/>
              </a:rPr>
              <a:t>SWOT for Internal Analysis</a:t>
            </a:r>
            <a:endParaRPr lang="en-IN" sz="1800" b="1" i="1" dirty="0">
              <a:latin typeface="Calibri" panose="020F0502020204030204" pitchFamily="34" charset="0"/>
              <a:ea typeface="Calibri" panose="020F0502020204030204" pitchFamily="34" charset="0"/>
              <a:cs typeface="Calibri" panose="020F0502020204030204" pitchFamily="34" charset="0"/>
            </a:endParaRPr>
          </a:p>
          <a:p>
            <a:pPr marL="0" indent="0" algn="ctr">
              <a:buNone/>
            </a:pPr>
            <a:endParaRPr lang="en-US" sz="1800" b="0" dirty="0">
              <a:effectLst/>
              <a:latin typeface="Calibri" panose="020F0502020204030204" pitchFamily="34" charset="0"/>
              <a:ea typeface="Calibri" panose="020F0502020204030204" pitchFamily="34" charset="0"/>
              <a:cs typeface="Calibri" panose="020F0502020204030204" pitchFamily="34" charset="0"/>
            </a:endParaRPr>
          </a:p>
          <a:p>
            <a:pPr marL="0" indent="0" algn="ctr">
              <a:buNone/>
            </a:pPr>
            <a:endParaRPr lang="en-IN" sz="18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FE730A62-F78A-419A-BF6B-180F687D1B90}"/>
              </a:ext>
            </a:extLst>
          </p:cNvPr>
          <p:cNvGraphicFramePr>
            <a:graphicFrameLocks noGrp="1"/>
          </p:cNvGraphicFramePr>
          <p:nvPr>
            <p:extLst>
              <p:ext uri="{D42A27DB-BD31-4B8C-83A1-F6EECF244321}">
                <p14:modId xmlns:p14="http://schemas.microsoft.com/office/powerpoint/2010/main" val="1839211689"/>
              </p:ext>
            </p:extLst>
          </p:nvPr>
        </p:nvGraphicFramePr>
        <p:xfrm>
          <a:off x="290286" y="1741713"/>
          <a:ext cx="11063512" cy="4751161"/>
        </p:xfrm>
        <a:graphic>
          <a:graphicData uri="http://schemas.openxmlformats.org/drawingml/2006/table">
            <a:tbl>
              <a:tblPr firstRow="1" firstCol="1" bandRow="1">
                <a:tableStyleId>{8799B23B-EC83-4686-B30A-512413B5E67A}</a:tableStyleId>
              </a:tblPr>
              <a:tblGrid>
                <a:gridCol w="2765286">
                  <a:extLst>
                    <a:ext uri="{9D8B030D-6E8A-4147-A177-3AD203B41FA5}">
                      <a16:colId xmlns:a16="http://schemas.microsoft.com/office/drawing/2014/main" val="1085751887"/>
                    </a:ext>
                  </a:extLst>
                </a:gridCol>
                <a:gridCol w="2765286">
                  <a:extLst>
                    <a:ext uri="{9D8B030D-6E8A-4147-A177-3AD203B41FA5}">
                      <a16:colId xmlns:a16="http://schemas.microsoft.com/office/drawing/2014/main" val="1956069565"/>
                    </a:ext>
                  </a:extLst>
                </a:gridCol>
                <a:gridCol w="2766470">
                  <a:extLst>
                    <a:ext uri="{9D8B030D-6E8A-4147-A177-3AD203B41FA5}">
                      <a16:colId xmlns:a16="http://schemas.microsoft.com/office/drawing/2014/main" val="1623036462"/>
                    </a:ext>
                  </a:extLst>
                </a:gridCol>
                <a:gridCol w="2766470">
                  <a:extLst>
                    <a:ext uri="{9D8B030D-6E8A-4147-A177-3AD203B41FA5}">
                      <a16:colId xmlns:a16="http://schemas.microsoft.com/office/drawing/2014/main" val="1818603100"/>
                    </a:ext>
                  </a:extLst>
                </a:gridCol>
              </a:tblGrid>
              <a:tr h="477325">
                <a:tc>
                  <a:txBody>
                    <a:bodyPr/>
                    <a:lstStyle/>
                    <a:p>
                      <a:pPr algn="ctr">
                        <a:lnSpc>
                          <a:spcPct val="150000"/>
                        </a:lnSpc>
                        <a:spcAft>
                          <a:spcPts val="0"/>
                        </a:spcAft>
                        <a:buFontTx/>
                        <a:buNone/>
                      </a:pPr>
                      <a:r>
                        <a:rPr lang="en-GB"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Strengths</a:t>
                      </a:r>
                      <a:endParaRPr lang="en-IN"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4911" marR="649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buFontTx/>
                        <a:buNone/>
                      </a:pPr>
                      <a:r>
                        <a:rPr lang="en-GB"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Weaknesses</a:t>
                      </a:r>
                      <a:endParaRPr lang="en-IN"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4911" marR="649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buFontTx/>
                        <a:buNone/>
                      </a:pPr>
                      <a:r>
                        <a:rPr lang="en-GB"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Opportunities</a:t>
                      </a:r>
                      <a:endParaRPr lang="en-IN"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4911" marR="649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buFontTx/>
                        <a:buNone/>
                      </a:pPr>
                      <a:r>
                        <a:rPr lang="en-GB"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Threats</a:t>
                      </a:r>
                      <a:endParaRPr lang="en-IN"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4911" marR="649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3660398"/>
                  </a:ext>
                </a:extLst>
              </a:tr>
              <a:tr h="4273836">
                <a:tc>
                  <a:txBody>
                    <a:bodyPr/>
                    <a:lstStyle/>
                    <a:p>
                      <a:pPr marL="0" lvl="0" indent="0" algn="just">
                        <a:lnSpc>
                          <a:spcPct val="150000"/>
                        </a:lnSpc>
                        <a:spcAft>
                          <a:spcPts val="0"/>
                        </a:spcAft>
                        <a:buFontTx/>
                        <a:buNone/>
                      </a:pPr>
                      <a:r>
                        <a:rPr lang="en-GB"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Having one of the most recognisable and famous brands in the world, McDonald's has a big competitive edge.</a:t>
                      </a:r>
                      <a:endParaRPr lang="en-IN"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4911" marR="649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just">
                        <a:lnSpc>
                          <a:spcPct val="150000"/>
                        </a:lnSpc>
                        <a:spcAft>
                          <a:spcPts val="0"/>
                        </a:spcAft>
                        <a:buFontTx/>
                        <a:buNone/>
                      </a:pPr>
                      <a:r>
                        <a:rPr lang="en-GB"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growing consciousness among consumers about health and nutrition has resulted in critiques of McDonald's menu, citing excessive amounts of calories, salt, and unwholesome components.</a:t>
                      </a:r>
                      <a:endParaRPr lang="en-IN"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4911" marR="649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just">
                        <a:lnSpc>
                          <a:spcPct val="150000"/>
                        </a:lnSpc>
                        <a:spcAft>
                          <a:spcPts val="0"/>
                        </a:spcAft>
                        <a:buFontTx/>
                        <a:buNone/>
                      </a:pPr>
                      <a:r>
                        <a:rPr lang="en-GB"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 satisfy this desire, McDonald's may provide more options and healthier substitutes to its menu.</a:t>
                      </a:r>
                      <a:endParaRPr lang="en-IN"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4911" marR="649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just">
                        <a:lnSpc>
                          <a:spcPct val="150000"/>
                        </a:lnSpc>
                        <a:spcAft>
                          <a:spcPts val="0"/>
                        </a:spcAft>
                        <a:buFontTx/>
                        <a:buNone/>
                      </a:pPr>
                      <a:r>
                        <a:rPr lang="en-GB"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conventional menu and business model of McDonald's may be put to the test by shifting consumer tastes for food that is healthier and supplied more ethically (</a:t>
                      </a:r>
                      <a:r>
                        <a:rPr lang="en-GB" sz="14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Halawa</a:t>
                      </a:r>
                      <a:r>
                        <a:rPr lang="en-GB"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and </a:t>
                      </a:r>
                      <a:r>
                        <a:rPr lang="en-GB" sz="14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Parasecoli</a:t>
                      </a:r>
                      <a:r>
                        <a:rPr lang="en-GB"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2019).</a:t>
                      </a:r>
                      <a:endParaRPr lang="en-IN"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4911" marR="6491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9246716"/>
                  </a:ext>
                </a:extLst>
              </a:tr>
            </a:tbl>
          </a:graphicData>
        </a:graphic>
      </p:graphicFrame>
    </p:spTree>
    <p:extLst>
      <p:ext uri="{BB962C8B-B14F-4D97-AF65-F5344CB8AC3E}">
        <p14:creationId xmlns:p14="http://schemas.microsoft.com/office/powerpoint/2010/main" val="2541261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CFA07-7134-4115-87C2-CAC685E01A0D}"/>
              </a:ext>
            </a:extLst>
          </p:cNvPr>
          <p:cNvSpPr>
            <a:spLocks noGrp="1"/>
          </p:cNvSpPr>
          <p:nvPr>
            <p:ph type="ctrTitle"/>
          </p:nvPr>
        </p:nvSpPr>
        <p:spPr>
          <a:xfrm>
            <a:off x="887104" y="1354590"/>
            <a:ext cx="9144000" cy="1265995"/>
          </a:xfrm>
        </p:spPr>
        <p:txBody>
          <a:bodyPr>
            <a:normAutofit fontScale="90000"/>
          </a:bodyPr>
          <a:lstStyle/>
          <a:p>
            <a:pPr algn="ctr"/>
            <a:r>
              <a:rPr lang="en-IN" sz="4900" b="1" dirty="0">
                <a:latin typeface="Calibri" panose="020F0502020204030204" pitchFamily="34" charset="0"/>
                <a:ea typeface="Calibri" panose="020F0502020204030204" pitchFamily="34" charset="0"/>
                <a:cs typeface="Calibri" panose="020F0502020204030204" pitchFamily="34" charset="0"/>
              </a:rPr>
              <a:t>Strategic Change Options</a:t>
            </a:r>
            <a:br>
              <a:rPr lang="en-IN" b="0" dirty="0">
                <a:effectLst/>
              </a:rPr>
            </a:br>
            <a:br>
              <a:rPr lang="en-IN" dirty="0"/>
            </a:br>
            <a:endParaRPr lang="en-IN" dirty="0"/>
          </a:p>
        </p:txBody>
      </p:sp>
      <p:sp>
        <p:nvSpPr>
          <p:cNvPr id="3" name="Subtitle 2">
            <a:extLst>
              <a:ext uri="{FF2B5EF4-FFF2-40B4-BE49-F238E27FC236}">
                <a16:creationId xmlns:a16="http://schemas.microsoft.com/office/drawing/2014/main" id="{4BBB982B-91EF-4C39-B84A-945BB7694D94}"/>
              </a:ext>
            </a:extLst>
          </p:cNvPr>
          <p:cNvSpPr>
            <a:spLocks noGrp="1"/>
          </p:cNvSpPr>
          <p:nvPr>
            <p:ph type="subTitle" idx="1"/>
          </p:nvPr>
        </p:nvSpPr>
        <p:spPr>
          <a:xfrm>
            <a:off x="478971" y="1354590"/>
            <a:ext cx="11016343" cy="4726896"/>
          </a:xfrm>
        </p:spPr>
        <p:txBody>
          <a:bodyPr>
            <a:normAutofit/>
          </a:bodyPr>
          <a:lstStyle/>
          <a:p>
            <a:pPr marL="285750" indent="-285750" algn="just" fontAlgn="base">
              <a:lnSpc>
                <a:spcPct val="150000"/>
              </a:lnSpc>
              <a:buFont typeface="Arial" panose="020B0604020202020204" pitchFamily="34" charset="0"/>
              <a:buChar char="•"/>
            </a:pPr>
            <a:r>
              <a:rPr lang="en-GB" sz="1800" b="1" dirty="0">
                <a:solidFill>
                  <a:schemeClr val="tx1"/>
                </a:solidFill>
                <a:latin typeface="Times New Roman" panose="02020603050405020304" pitchFamily="18" charset="0"/>
                <a:cs typeface="Times New Roman" panose="02020603050405020304" pitchFamily="18" charset="0"/>
              </a:rPr>
              <a:t>Give emerging markets priority: </a:t>
            </a:r>
            <a:r>
              <a:rPr lang="en-GB" sz="1800" dirty="0">
                <a:solidFill>
                  <a:schemeClr val="tx1"/>
                </a:solidFill>
                <a:latin typeface="Times New Roman" panose="02020603050405020304" pitchFamily="18" charset="0"/>
                <a:cs typeface="Times New Roman" panose="02020603050405020304" pitchFamily="18" charset="0"/>
              </a:rPr>
              <a:t>McDonald’s may concentrate on growing its business in developing nations like Southeast Asia, China and India.</a:t>
            </a:r>
          </a:p>
          <a:p>
            <a:pPr marL="285750" indent="-285750" algn="just" fontAlgn="base">
              <a:lnSpc>
                <a:spcPct val="150000"/>
              </a:lnSpc>
              <a:buFont typeface="Arial" panose="020B0604020202020204" pitchFamily="34" charset="0"/>
              <a:buChar char="•"/>
            </a:pPr>
            <a:r>
              <a:rPr lang="en-GB" sz="1800" b="1" dirty="0">
                <a:solidFill>
                  <a:schemeClr val="tx1"/>
                </a:solidFill>
                <a:latin typeface="Times New Roman" panose="02020603050405020304" pitchFamily="18" charset="0"/>
                <a:cs typeface="Times New Roman" panose="02020603050405020304" pitchFamily="18" charset="0"/>
              </a:rPr>
              <a:t>Menu diversification: </a:t>
            </a:r>
            <a:r>
              <a:rPr lang="en-GB" sz="1800" dirty="0">
                <a:solidFill>
                  <a:schemeClr val="tx1"/>
                </a:solidFill>
                <a:latin typeface="Times New Roman" panose="02020603050405020304" pitchFamily="18" charset="0"/>
                <a:cs typeface="Times New Roman" panose="02020603050405020304" pitchFamily="18" charset="0"/>
              </a:rPr>
              <a:t>McDonald’s may provide more individualised and healthful alternatives on its menu such as salads and fruits to innovate (Burton and Smith, 2020). </a:t>
            </a:r>
          </a:p>
          <a:p>
            <a:pPr marL="285750" indent="-285750" algn="just" fontAlgn="base">
              <a:lnSpc>
                <a:spcPct val="150000"/>
              </a:lnSpc>
              <a:buFont typeface="Arial" panose="020B0604020202020204" pitchFamily="34" charset="0"/>
              <a:buChar char="•"/>
            </a:pPr>
            <a:r>
              <a:rPr lang="en-GB" sz="1800" b="1" dirty="0">
                <a:solidFill>
                  <a:schemeClr val="tx1"/>
                </a:solidFill>
                <a:latin typeface="Times New Roman" panose="02020603050405020304" pitchFamily="18" charset="0"/>
                <a:cs typeface="Times New Roman" panose="02020603050405020304" pitchFamily="18" charset="0"/>
              </a:rPr>
              <a:t>Enhance the customer’s experience: </a:t>
            </a:r>
            <a:r>
              <a:rPr lang="en-GB" sz="1800" dirty="0">
                <a:solidFill>
                  <a:schemeClr val="tx1"/>
                </a:solidFill>
                <a:latin typeface="Times New Roman" panose="02020603050405020304" pitchFamily="18" charset="0"/>
                <a:cs typeface="Times New Roman" panose="02020603050405020304" pitchFamily="18" charset="0"/>
              </a:rPr>
              <a:t>McDonald's may enhance the experience of its patrons by renovating its eateries, providing more individualised care, and growing its delivery network. </a:t>
            </a:r>
            <a:endParaRPr lang="en-GB" sz="1800" b="1" dirty="0">
              <a:solidFill>
                <a:schemeClr val="tx1"/>
              </a:solidFill>
              <a:latin typeface="Times New Roman" panose="02020603050405020304" pitchFamily="18" charset="0"/>
              <a:cs typeface="Times New Roman" panose="02020603050405020304" pitchFamily="18" charset="0"/>
            </a:endParaRPr>
          </a:p>
          <a:p>
            <a:pPr marL="285750" indent="-285750" algn="just" fontAlgn="base">
              <a:lnSpc>
                <a:spcPct val="150000"/>
              </a:lnSpc>
              <a:buFont typeface="Arial" panose="020B0604020202020204" pitchFamily="34" charset="0"/>
              <a:buChar char="•"/>
            </a:pPr>
            <a:r>
              <a:rPr lang="en-GB" sz="1800" b="1" dirty="0">
                <a:solidFill>
                  <a:schemeClr val="tx1"/>
                </a:solidFill>
                <a:latin typeface="Times New Roman" panose="02020603050405020304" pitchFamily="18" charset="0"/>
                <a:cs typeface="Times New Roman" panose="02020603050405020304" pitchFamily="18" charset="0"/>
              </a:rPr>
              <a:t>Targeting health conscious customers: </a:t>
            </a:r>
            <a:r>
              <a:rPr lang="en-GB" sz="1800" dirty="0">
                <a:solidFill>
                  <a:schemeClr val="tx1"/>
                </a:solidFill>
                <a:latin typeface="Times New Roman" panose="02020603050405020304" pitchFamily="18" charset="0"/>
                <a:cs typeface="Times New Roman" panose="02020603050405020304" pitchFamily="18" charset="0"/>
              </a:rPr>
              <a:t>The food products of McDonald’s are tasty yet unhealthy. Considering this, adding healthy food options and targeting health conscious customers, which is increasing day by day, will be beneficial for the company.</a:t>
            </a:r>
          </a:p>
          <a:p>
            <a:pPr algn="just" fontAlgn="base">
              <a:lnSpc>
                <a:spcPct val="150000"/>
              </a:lnSpc>
            </a:pPr>
            <a:endParaRPr lang="en-GB" sz="1800" dirty="0">
              <a:solidFill>
                <a:schemeClr val="tx1"/>
              </a:solidFill>
            </a:endParaRPr>
          </a:p>
        </p:txBody>
      </p:sp>
    </p:spTree>
    <p:extLst>
      <p:ext uri="{BB962C8B-B14F-4D97-AF65-F5344CB8AC3E}">
        <p14:creationId xmlns:p14="http://schemas.microsoft.com/office/powerpoint/2010/main" val="4227297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C347-D6AC-4E7F-8C7D-BB218F467980}"/>
              </a:ext>
            </a:extLst>
          </p:cNvPr>
          <p:cNvSpPr>
            <a:spLocks noGrp="1"/>
          </p:cNvSpPr>
          <p:nvPr>
            <p:ph type="ctrTitle"/>
          </p:nvPr>
        </p:nvSpPr>
        <p:spPr>
          <a:xfrm>
            <a:off x="407581" y="1047935"/>
            <a:ext cx="9144000" cy="2133599"/>
          </a:xfrm>
        </p:spPr>
        <p:txBody>
          <a:bodyPr>
            <a:normAutofit fontScale="90000"/>
          </a:bodyPr>
          <a:lstStyle/>
          <a:p>
            <a:pPr algn="ctr"/>
            <a:r>
              <a:rPr lang="en-US" sz="4900" b="1" dirty="0">
                <a:latin typeface="Times New Roman" panose="02020603050405020304" pitchFamily="18" charset="0"/>
                <a:cs typeface="Times New Roman" panose="02020603050405020304" pitchFamily="18" charset="0"/>
              </a:rPr>
              <a:t>Evaluation of Strategic Change Options</a:t>
            </a:r>
            <a:br>
              <a:rPr lang="en-US" b="0" dirty="0">
                <a:effectLst/>
              </a:rPr>
            </a:br>
            <a:br>
              <a:rPr lang="en-US" dirty="0"/>
            </a:br>
            <a:endParaRPr lang="en-IN" dirty="0"/>
          </a:p>
        </p:txBody>
      </p:sp>
      <p:sp>
        <p:nvSpPr>
          <p:cNvPr id="3" name="Subtitle 2">
            <a:extLst>
              <a:ext uri="{FF2B5EF4-FFF2-40B4-BE49-F238E27FC236}">
                <a16:creationId xmlns:a16="http://schemas.microsoft.com/office/drawing/2014/main" id="{D43B6E94-0185-4CA7-8810-C60D83E1B55E}"/>
              </a:ext>
            </a:extLst>
          </p:cNvPr>
          <p:cNvSpPr>
            <a:spLocks noGrp="1"/>
          </p:cNvSpPr>
          <p:nvPr>
            <p:ph type="subTitle" idx="1"/>
          </p:nvPr>
        </p:nvSpPr>
        <p:spPr>
          <a:xfrm>
            <a:off x="407581" y="1712686"/>
            <a:ext cx="6951162" cy="4267200"/>
          </a:xfrm>
        </p:spPr>
        <p:txBody>
          <a:bodyPr>
            <a:normAutofit/>
          </a:bodyPr>
          <a:lstStyle/>
          <a:p>
            <a:pPr marL="285750" indent="-285750" algn="just">
              <a:lnSpc>
                <a:spcPct val="150000"/>
              </a:lnSpc>
              <a:buFont typeface="Arial" panose="020B0604020202020204" pitchFamily="34" charset="0"/>
              <a:buChar char="•"/>
            </a:pPr>
            <a:r>
              <a:rPr lang="en-GB" dirty="0">
                <a:solidFill>
                  <a:schemeClr val="tx1"/>
                </a:solidFill>
                <a:latin typeface="Calibri" panose="020F0502020204030204" pitchFamily="34" charset="0"/>
                <a:ea typeface="Calibri" panose="020F0502020204030204" pitchFamily="34" charset="0"/>
                <a:cs typeface="Calibri" panose="020F0502020204030204" pitchFamily="34" charset="0"/>
              </a:rPr>
              <a:t>McDonald's must focus on expanding its menu and enhancing the customer experience, according to the strategic audit and the four strategic change choices that were offered.</a:t>
            </a:r>
            <a:endParaRPr lang="en-GB"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fontAlgn="base">
              <a:lnSpc>
                <a:spcPct val="150000"/>
              </a:lnSpc>
              <a:buFont typeface="Wingdings" panose="05000000000000000000" pitchFamily="2" charset="2"/>
              <a:buChar char="§"/>
            </a:pPr>
            <a:r>
              <a:rPr lang="en-GB" dirty="0">
                <a:solidFill>
                  <a:schemeClr val="tx1"/>
                </a:solidFill>
                <a:latin typeface="Calibri" panose="020F0502020204030204" pitchFamily="34" charset="0"/>
                <a:ea typeface="Calibri" panose="020F0502020204030204" pitchFamily="34" charset="0"/>
                <a:cs typeface="Calibri" panose="020F0502020204030204" pitchFamily="34" charset="0"/>
              </a:rPr>
              <a:t>Creating new goods and menu items that are healthier, more individualised, and more in line with regional cultures and trends can be part of the process of innovating the menu (Raheem </a:t>
            </a:r>
            <a:r>
              <a:rPr lang="en-GB" i="1" dirty="0">
                <a:solidFill>
                  <a:schemeClr val="tx1"/>
                </a:solidFill>
                <a:latin typeface="Calibri" panose="020F0502020204030204" pitchFamily="34" charset="0"/>
                <a:ea typeface="Calibri" panose="020F0502020204030204" pitchFamily="34" charset="0"/>
                <a:cs typeface="Calibri" panose="020F0502020204030204" pitchFamily="34" charset="0"/>
              </a:rPr>
              <a:t>et al. </a:t>
            </a:r>
            <a:r>
              <a:rPr lang="en-GB" dirty="0">
                <a:solidFill>
                  <a:schemeClr val="tx1"/>
                </a:solidFill>
                <a:latin typeface="Calibri" panose="020F0502020204030204" pitchFamily="34" charset="0"/>
                <a:ea typeface="Calibri" panose="020F0502020204030204" pitchFamily="34" charset="0"/>
                <a:cs typeface="Calibri" panose="020F0502020204030204" pitchFamily="34" charset="0"/>
              </a:rPr>
              <a:t>2019).</a:t>
            </a:r>
          </a:p>
          <a:p>
            <a:endParaRPr lang="en-GB"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8B26021-E1BD-4E35-AE16-AF2019A3B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6806" y="1919514"/>
            <a:ext cx="4217613" cy="3018972"/>
          </a:xfrm>
          <a:prstGeom prst="rect">
            <a:avLst/>
          </a:prstGeom>
        </p:spPr>
      </p:pic>
    </p:spTree>
    <p:extLst>
      <p:ext uri="{BB962C8B-B14F-4D97-AF65-F5344CB8AC3E}">
        <p14:creationId xmlns:p14="http://schemas.microsoft.com/office/powerpoint/2010/main" val="612246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6E92-1E47-462E-8036-E8C738DCE4DB}"/>
              </a:ext>
            </a:extLst>
          </p:cNvPr>
          <p:cNvSpPr>
            <a:spLocks noGrp="1"/>
          </p:cNvSpPr>
          <p:nvPr>
            <p:ph type="ctrTitle"/>
          </p:nvPr>
        </p:nvSpPr>
        <p:spPr>
          <a:xfrm>
            <a:off x="450376" y="1146412"/>
            <a:ext cx="9144000" cy="663705"/>
          </a:xfrm>
        </p:spPr>
        <p:txBody>
          <a:bodyPr>
            <a:normAutofit fontScale="90000"/>
          </a:bodyPr>
          <a:lstStyle/>
          <a:p>
            <a:pPr algn="ctr"/>
            <a:r>
              <a:rPr lang="en-US" sz="4900" b="1" dirty="0">
                <a:latin typeface="Calibri" panose="020F0502020204030204" pitchFamily="34" charset="0"/>
                <a:ea typeface="Calibri" panose="020F0502020204030204" pitchFamily="34" charset="0"/>
                <a:cs typeface="Calibri" panose="020F0502020204030204" pitchFamily="34" charset="0"/>
              </a:rPr>
              <a:t>Chosen Strategic Option</a:t>
            </a:r>
            <a:br>
              <a:rPr lang="en-US" b="0" dirty="0">
                <a:effectLst/>
              </a:rPr>
            </a:br>
            <a:endParaRPr lang="en-IN" dirty="0"/>
          </a:p>
        </p:txBody>
      </p:sp>
      <p:sp>
        <p:nvSpPr>
          <p:cNvPr id="3" name="Subtitle 2">
            <a:extLst>
              <a:ext uri="{FF2B5EF4-FFF2-40B4-BE49-F238E27FC236}">
                <a16:creationId xmlns:a16="http://schemas.microsoft.com/office/drawing/2014/main" id="{66F6693F-CFE7-428E-8C3B-61224530841A}"/>
              </a:ext>
            </a:extLst>
          </p:cNvPr>
          <p:cNvSpPr>
            <a:spLocks noGrp="1"/>
          </p:cNvSpPr>
          <p:nvPr>
            <p:ph type="subTitle" idx="1"/>
          </p:nvPr>
        </p:nvSpPr>
        <p:spPr>
          <a:xfrm>
            <a:off x="450376" y="1146412"/>
            <a:ext cx="11132024" cy="4565176"/>
          </a:xfrm>
        </p:spPr>
        <p:txBody>
          <a:bodyPr>
            <a:normAutofit/>
          </a:bodyPr>
          <a:lstStyle/>
          <a:p>
            <a:pPr marL="342900" indent="-342900" algn="just">
              <a:lnSpc>
                <a:spcPct val="150000"/>
              </a:lnSpc>
              <a:buFont typeface="Arial" panose="020B0604020202020204" pitchFamily="34" charset="0"/>
              <a:buChar char="•"/>
            </a:pPr>
            <a:r>
              <a:rPr lang="en-GB" sz="2000" dirty="0">
                <a:solidFill>
                  <a:schemeClr val="tx1"/>
                </a:solidFill>
                <a:latin typeface="Calibri" panose="020F0502020204030204" pitchFamily="34" charset="0"/>
                <a:ea typeface="Calibri" panose="020F0502020204030204" pitchFamily="34" charset="0"/>
                <a:cs typeface="Calibri" panose="020F0502020204030204" pitchFamily="34" charset="0"/>
              </a:rPr>
              <a:t>The menu's innovation and enhanced customer experience have been selected as the strategic options.</a:t>
            </a:r>
          </a:p>
          <a:p>
            <a:pPr marL="342900" indent="-342900" algn="just">
              <a:lnSpc>
                <a:spcPct val="150000"/>
              </a:lnSpc>
              <a:buFont typeface="Arial" panose="020B0604020202020204" pitchFamily="34" charset="0"/>
              <a:buChar char="•"/>
            </a:pPr>
            <a:r>
              <a:rPr lang="en-GB" sz="2000" dirty="0">
                <a:solidFill>
                  <a:schemeClr val="tx1"/>
                </a:solidFill>
                <a:latin typeface="Calibri" panose="020F0502020204030204" pitchFamily="34" charset="0"/>
                <a:ea typeface="Calibri" panose="020F0502020204030204" pitchFamily="34" charset="0"/>
                <a:cs typeface="Calibri" panose="020F0502020204030204" pitchFamily="34" charset="0"/>
              </a:rPr>
              <a:t>McDonald's is going to add fruits and salads options to their menu that are more individualised, healthful, and in line with regional customs and trends in order to reinvent its offerings (</a:t>
            </a:r>
            <a:r>
              <a:rPr lang="en-GB"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Halawa</a:t>
            </a:r>
            <a:r>
              <a:rPr lang="en-GB" sz="2000" dirty="0">
                <a:solidFill>
                  <a:schemeClr val="tx1"/>
                </a:solidFill>
                <a:latin typeface="Calibri" panose="020F0502020204030204" pitchFamily="34" charset="0"/>
                <a:ea typeface="Calibri" panose="020F0502020204030204" pitchFamily="34" charset="0"/>
                <a:cs typeface="Calibri" panose="020F0502020204030204" pitchFamily="34" charset="0"/>
              </a:rPr>
              <a:t> and </a:t>
            </a:r>
            <a:r>
              <a:rPr lang="en-GB"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Parasecoli</a:t>
            </a:r>
            <a:r>
              <a:rPr lang="en-GB" sz="2000" dirty="0">
                <a:solidFill>
                  <a:schemeClr val="tx1"/>
                </a:solidFill>
                <a:latin typeface="Calibri" panose="020F0502020204030204" pitchFamily="34" charset="0"/>
                <a:ea typeface="Calibri" panose="020F0502020204030204" pitchFamily="34" charset="0"/>
                <a:cs typeface="Calibri" panose="020F0502020204030204" pitchFamily="34" charset="0"/>
              </a:rPr>
              <a:t>, 2019). </a:t>
            </a:r>
          </a:p>
          <a:p>
            <a:pPr marL="342900" indent="-342900" algn="just">
              <a:lnSpc>
                <a:spcPct val="150000"/>
              </a:lnSpc>
              <a:buFont typeface="Arial" panose="020B0604020202020204" pitchFamily="34" charset="0"/>
              <a:buChar char="•"/>
            </a:pPr>
            <a:r>
              <a:rPr lang="en-GB" sz="2000" dirty="0">
                <a:solidFill>
                  <a:schemeClr val="tx1"/>
                </a:solidFill>
                <a:latin typeface="Calibri" panose="020F0502020204030204" pitchFamily="34" charset="0"/>
                <a:ea typeface="Calibri" panose="020F0502020204030204" pitchFamily="34" charset="0"/>
                <a:cs typeface="Calibri" panose="020F0502020204030204" pitchFamily="34" charset="0"/>
              </a:rPr>
              <a:t>This strategic shift plan's implementation is going to consume a lot of money in terms of R&amp;D, personnel training, and marketing and promotion. </a:t>
            </a:r>
          </a:p>
          <a:p>
            <a:pPr marL="285750" indent="-285750" algn="just" fontAlgn="base">
              <a:lnSpc>
                <a:spcPct val="150000"/>
              </a:lnSpc>
              <a:buFont typeface="Wingdings" panose="05000000000000000000" pitchFamily="2" charset="2"/>
              <a:buChar char="§"/>
            </a:pPr>
            <a:r>
              <a:rPr lang="en-GB" sz="2000" dirty="0">
                <a:solidFill>
                  <a:schemeClr val="tx1"/>
                </a:solidFill>
                <a:latin typeface="Calibri" panose="020F0502020204030204" pitchFamily="34" charset="0"/>
                <a:ea typeface="Calibri" panose="020F0502020204030204" pitchFamily="34" charset="0"/>
                <a:cs typeface="Calibri" panose="020F0502020204030204" pitchFamily="34" charset="0"/>
              </a:rPr>
              <a:t>There are several advantages to carrying out this strategic transformation strategy</a:t>
            </a:r>
            <a:endParaRPr lang="en-GB"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14341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28D4-1319-49B1-AD06-255F6837A5A4}"/>
              </a:ext>
            </a:extLst>
          </p:cNvPr>
          <p:cNvSpPr>
            <a:spLocks noGrp="1"/>
          </p:cNvSpPr>
          <p:nvPr>
            <p:ph type="ctrTitle"/>
          </p:nvPr>
        </p:nvSpPr>
        <p:spPr>
          <a:xfrm>
            <a:off x="723331" y="1610436"/>
            <a:ext cx="9144000" cy="815619"/>
          </a:xfrm>
        </p:spPr>
        <p:txBody>
          <a:bodyPr>
            <a:noAutofit/>
          </a:bodyPr>
          <a:lstStyle/>
          <a:p>
            <a:pPr algn="ctr"/>
            <a:r>
              <a:rPr lang="en-US" sz="4400" b="1" dirty="0">
                <a:latin typeface="Times New Roman" panose="02020603050405020304" pitchFamily="18" charset="0"/>
                <a:cs typeface="Times New Roman" panose="02020603050405020304" pitchFamily="18" charset="0"/>
              </a:rPr>
              <a:t>Action Plan for Implementation</a:t>
            </a:r>
            <a:br>
              <a:rPr lang="en-US" b="0" dirty="0">
                <a:effectLst/>
              </a:rPr>
            </a:br>
            <a:endParaRPr lang="en-IN" dirty="0"/>
          </a:p>
        </p:txBody>
      </p:sp>
      <p:sp>
        <p:nvSpPr>
          <p:cNvPr id="3" name="Subtitle 2">
            <a:extLst>
              <a:ext uri="{FF2B5EF4-FFF2-40B4-BE49-F238E27FC236}">
                <a16:creationId xmlns:a16="http://schemas.microsoft.com/office/drawing/2014/main" id="{600FC341-0197-46CD-808A-20F5B1016CEF}"/>
              </a:ext>
            </a:extLst>
          </p:cNvPr>
          <p:cNvSpPr>
            <a:spLocks noGrp="1"/>
          </p:cNvSpPr>
          <p:nvPr>
            <p:ph type="subTitle" idx="1"/>
          </p:nvPr>
        </p:nvSpPr>
        <p:spPr>
          <a:xfrm>
            <a:off x="444760" y="1610435"/>
            <a:ext cx="8018105" cy="5022593"/>
          </a:xfrm>
        </p:spPr>
        <p:txBody>
          <a:bodyPr>
            <a:normAutofit/>
          </a:bodyPr>
          <a:lstStyle/>
          <a:p>
            <a:pPr algn="just"/>
            <a:r>
              <a:rPr lang="en-GB" sz="1600" b="1" i="1" dirty="0">
                <a:solidFill>
                  <a:schemeClr val="tx1"/>
                </a:solidFill>
                <a:latin typeface="Times New Roman" panose="02020603050405020304" pitchFamily="18" charset="0"/>
                <a:cs typeface="Times New Roman" panose="02020603050405020304" pitchFamily="18" charset="0"/>
              </a:rPr>
              <a:t>Goal 1: Create a unique menu</a:t>
            </a:r>
            <a:endParaRPr lang="en-GB" sz="1600" b="0" dirty="0">
              <a:solidFill>
                <a:schemeClr val="tx1"/>
              </a:solidFill>
              <a:effectLst/>
              <a:latin typeface="Times New Roman" panose="02020603050405020304" pitchFamily="18" charset="0"/>
              <a:cs typeface="Times New Roman" panose="02020603050405020304" pitchFamily="18" charset="0"/>
            </a:endParaRPr>
          </a:p>
          <a:p>
            <a:pPr marL="285750" indent="-285750" algn="just" fontAlgn="base">
              <a:buFont typeface="Arial" panose="020B0604020202020204" pitchFamily="34" charset="0"/>
              <a:buChar char="•"/>
            </a:pPr>
            <a:r>
              <a:rPr lang="en-GB" sz="1500" dirty="0">
                <a:solidFill>
                  <a:schemeClr val="tx1"/>
                </a:solidFill>
                <a:latin typeface="Times New Roman" panose="02020603050405020304" pitchFamily="18" charset="0"/>
                <a:cs typeface="Times New Roman" panose="02020603050405020304" pitchFamily="18" charset="0"/>
              </a:rPr>
              <a:t>Form a multidisciplinary team to create innovative and new menu items which will be more healthier. </a:t>
            </a:r>
          </a:p>
          <a:p>
            <a:pPr marL="285750" indent="-285750" algn="just" fontAlgn="base">
              <a:buFont typeface="Arial" panose="020B0604020202020204" pitchFamily="34" charset="0"/>
              <a:buChar char="•"/>
            </a:pPr>
            <a:r>
              <a:rPr lang="en-GB" sz="1500" dirty="0">
                <a:solidFill>
                  <a:schemeClr val="tx1"/>
                </a:solidFill>
                <a:latin typeface="Times New Roman" panose="02020603050405020304" pitchFamily="18" charset="0"/>
                <a:cs typeface="Times New Roman" panose="02020603050405020304" pitchFamily="18" charset="0"/>
              </a:rPr>
              <a:t>To determine how customer requirements and tastes change across various markets through doing market research.</a:t>
            </a:r>
          </a:p>
          <a:p>
            <a:pPr marL="285750" indent="-285750" algn="just" fontAlgn="base">
              <a:buFont typeface="Arial" panose="020B0604020202020204" pitchFamily="34" charset="0"/>
              <a:buChar char="•"/>
            </a:pPr>
            <a:r>
              <a:rPr lang="en-GB" sz="1500" dirty="0">
                <a:solidFill>
                  <a:schemeClr val="tx1"/>
                </a:solidFill>
                <a:latin typeface="Times New Roman" panose="02020603050405020304" pitchFamily="18" charset="0"/>
                <a:cs typeface="Times New Roman" panose="02020603050405020304" pitchFamily="18" charset="0"/>
              </a:rPr>
              <a:t>Create new menu items that are more in line with regional cultures and trends, healthier, and more personalised (Serra-</a:t>
            </a:r>
            <a:r>
              <a:rPr lang="en-GB" sz="1500" dirty="0" err="1">
                <a:solidFill>
                  <a:schemeClr val="tx1"/>
                </a:solidFill>
                <a:latin typeface="Times New Roman" panose="02020603050405020304" pitchFamily="18" charset="0"/>
                <a:cs typeface="Times New Roman" panose="02020603050405020304" pitchFamily="18" charset="0"/>
              </a:rPr>
              <a:t>Majem</a:t>
            </a:r>
            <a:r>
              <a:rPr lang="en-GB" sz="1500" dirty="0">
                <a:solidFill>
                  <a:schemeClr val="tx1"/>
                </a:solidFill>
                <a:latin typeface="Times New Roman" panose="02020603050405020304" pitchFamily="18" charset="0"/>
                <a:cs typeface="Times New Roman" panose="02020603050405020304" pitchFamily="18" charset="0"/>
              </a:rPr>
              <a:t> </a:t>
            </a:r>
            <a:r>
              <a:rPr lang="en-GB" sz="1500" i="1" dirty="0">
                <a:solidFill>
                  <a:schemeClr val="tx1"/>
                </a:solidFill>
                <a:latin typeface="Times New Roman" panose="02020603050405020304" pitchFamily="18" charset="0"/>
                <a:cs typeface="Times New Roman" panose="02020603050405020304" pitchFamily="18" charset="0"/>
              </a:rPr>
              <a:t>et al. </a:t>
            </a:r>
            <a:r>
              <a:rPr lang="en-GB" sz="1500" dirty="0">
                <a:solidFill>
                  <a:schemeClr val="tx1"/>
                </a:solidFill>
                <a:latin typeface="Times New Roman" panose="02020603050405020304" pitchFamily="18" charset="0"/>
                <a:cs typeface="Times New Roman" panose="02020603050405020304" pitchFamily="18" charset="0"/>
              </a:rPr>
              <a:t>2020).</a:t>
            </a:r>
          </a:p>
          <a:p>
            <a:pPr marL="285750" indent="-285750" algn="just" fontAlgn="base">
              <a:buFont typeface="Arial" panose="020B0604020202020204" pitchFamily="34" charset="0"/>
              <a:buChar char="•"/>
            </a:pPr>
            <a:r>
              <a:rPr lang="en-GB" sz="1500" dirty="0">
                <a:solidFill>
                  <a:schemeClr val="tx1"/>
                </a:solidFill>
                <a:latin typeface="Times New Roman" panose="02020603050405020304" pitchFamily="18" charset="0"/>
                <a:cs typeface="Times New Roman" panose="02020603050405020304" pitchFamily="18" charset="0"/>
              </a:rPr>
              <a:t>Introduce new healthy menu items with a consumer-friendly marketing effort that focuses on their advantages.</a:t>
            </a:r>
          </a:p>
          <a:p>
            <a:pPr algn="just"/>
            <a:r>
              <a:rPr lang="en-GB" sz="1600" b="1" i="1" dirty="0">
                <a:solidFill>
                  <a:schemeClr val="tx1"/>
                </a:solidFill>
                <a:latin typeface="Times New Roman" panose="02020603050405020304" pitchFamily="18" charset="0"/>
                <a:cs typeface="Times New Roman" panose="02020603050405020304" pitchFamily="18" charset="0"/>
              </a:rPr>
              <a:t>Goal 2: Enhance the clientele's encounter</a:t>
            </a:r>
            <a:endParaRPr lang="en-GB" sz="1600" b="0" dirty="0">
              <a:solidFill>
                <a:schemeClr val="tx1"/>
              </a:solidFill>
              <a:effectLst/>
              <a:latin typeface="Times New Roman" panose="02020603050405020304" pitchFamily="18" charset="0"/>
              <a:cs typeface="Times New Roman" panose="02020603050405020304" pitchFamily="18" charset="0"/>
            </a:endParaRPr>
          </a:p>
          <a:p>
            <a:pPr marL="285750" indent="-285750" algn="just" fontAlgn="base">
              <a:buFont typeface="Arial" panose="020B0604020202020204" pitchFamily="34" charset="0"/>
              <a:buChar char="•"/>
            </a:pPr>
            <a:r>
              <a:rPr lang="en-GB" sz="1500" dirty="0">
                <a:solidFill>
                  <a:schemeClr val="tx1"/>
                </a:solidFill>
                <a:latin typeface="Times New Roman" panose="02020603050405020304" pitchFamily="18" charset="0"/>
                <a:cs typeface="Times New Roman" panose="02020603050405020304" pitchFamily="18" charset="0"/>
              </a:rPr>
              <a:t>Renovate eateries to provide a more contemporary and </a:t>
            </a:r>
            <a:r>
              <a:rPr lang="en-GB" sz="1800" dirty="0">
                <a:solidFill>
                  <a:schemeClr val="tx1"/>
                </a:solidFill>
                <a:latin typeface="Calibri" panose="020F0502020204030204" pitchFamily="34" charset="0"/>
                <a:ea typeface="Calibri" panose="020F0502020204030204" pitchFamily="34" charset="0"/>
                <a:cs typeface="Calibri" panose="020F0502020204030204" pitchFamily="34" charset="0"/>
              </a:rPr>
              <a:t>welcoming</a:t>
            </a:r>
            <a:r>
              <a:rPr lang="en-GB" sz="1500" dirty="0">
                <a:solidFill>
                  <a:schemeClr val="tx1"/>
                </a:solidFill>
                <a:latin typeface="Times New Roman" panose="02020603050405020304" pitchFamily="18" charset="0"/>
                <a:cs typeface="Times New Roman" panose="02020603050405020304" pitchFamily="18" charset="0"/>
              </a:rPr>
              <a:t> atmosphere.</a:t>
            </a:r>
          </a:p>
          <a:p>
            <a:pPr marL="285750" indent="-285750" algn="just" fontAlgn="base">
              <a:buFont typeface="Arial" panose="020B0604020202020204" pitchFamily="34" charset="0"/>
              <a:buChar char="•"/>
            </a:pPr>
            <a:r>
              <a:rPr lang="en-GB" sz="1500" dirty="0">
                <a:solidFill>
                  <a:schemeClr val="tx1"/>
                </a:solidFill>
                <a:latin typeface="Times New Roman" panose="02020603050405020304" pitchFamily="18" charset="0"/>
                <a:cs typeface="Times New Roman" panose="02020603050405020304" pitchFamily="18" charset="0"/>
              </a:rPr>
              <a:t>Invest in new equipment to increase order-taking and meal preparation accuracy and efficiency.</a:t>
            </a:r>
          </a:p>
          <a:p>
            <a:pPr marL="285750" indent="-285750" algn="just" fontAlgn="base">
              <a:buFont typeface="Arial" panose="020B0604020202020204" pitchFamily="34" charset="0"/>
              <a:buChar char="•"/>
            </a:pPr>
            <a:r>
              <a:rPr lang="en-GB" sz="1500" dirty="0">
                <a:solidFill>
                  <a:schemeClr val="tx1"/>
                </a:solidFill>
                <a:latin typeface="Times New Roman" panose="02020603050405020304" pitchFamily="18" charset="0"/>
                <a:cs typeface="Times New Roman" panose="02020603050405020304" pitchFamily="18" charset="0"/>
              </a:rPr>
              <a:t>To express gratitude to clients for their business, introduce a customer loyalty programme</a:t>
            </a:r>
            <a:r>
              <a:rPr lang="en-GB" dirty="0">
                <a:solidFill>
                  <a:schemeClr val="tx1"/>
                </a:solidFill>
              </a:rPr>
              <a:t>.</a:t>
            </a:r>
          </a:p>
        </p:txBody>
      </p:sp>
      <p:pic>
        <p:nvPicPr>
          <p:cNvPr id="6" name="Picture 5">
            <a:extLst>
              <a:ext uri="{FF2B5EF4-FFF2-40B4-BE49-F238E27FC236}">
                <a16:creationId xmlns:a16="http://schemas.microsoft.com/office/drawing/2014/main" id="{614043CA-90DD-4B72-892B-B6C6BBBC6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1436" y="2078389"/>
            <a:ext cx="3284375" cy="1847461"/>
          </a:xfrm>
          <a:prstGeom prst="rect">
            <a:avLst/>
          </a:prstGeom>
        </p:spPr>
      </p:pic>
    </p:spTree>
    <p:extLst>
      <p:ext uri="{BB962C8B-B14F-4D97-AF65-F5344CB8AC3E}">
        <p14:creationId xmlns:p14="http://schemas.microsoft.com/office/powerpoint/2010/main" val="370704491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490</TotalTime>
  <Words>2356</Words>
  <Application>Microsoft Office PowerPoint</Application>
  <PresentationFormat>Widescreen</PresentationFormat>
  <Paragraphs>121</Paragraphs>
  <Slides>15</Slides>
  <Notes>12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3" baseType="lpstr">
      <vt:lpstr>Arial</vt:lpstr>
      <vt:lpstr>Calibri</vt:lpstr>
      <vt:lpstr>Century Gothic</vt:lpstr>
      <vt:lpstr>Symbol</vt:lpstr>
      <vt:lpstr>Times New Roman</vt:lpstr>
      <vt:lpstr>Wingdings</vt:lpstr>
      <vt:lpstr>Vapor Trail</vt:lpstr>
      <vt:lpstr>Bitmap Image</vt:lpstr>
      <vt:lpstr>Strategic Change Plan For McDonald’s</vt:lpstr>
      <vt:lpstr>Introduction</vt:lpstr>
      <vt:lpstr>Contd </vt:lpstr>
      <vt:lpstr>Strategic Audit</vt:lpstr>
      <vt:lpstr>Contd</vt:lpstr>
      <vt:lpstr>Strategic Change Options  </vt:lpstr>
      <vt:lpstr>Evaluation of Strategic Change Options  </vt:lpstr>
      <vt:lpstr>Chosen Strategic Option </vt:lpstr>
      <vt:lpstr>Action Plan for Implementation </vt:lpstr>
      <vt:lpstr>Contd</vt:lpstr>
      <vt:lpstr>Strategic Change Management </vt:lpstr>
      <vt:lpstr>Cross-Cultural Implications </vt:lpstr>
      <vt:lpstr>Conclusion </vt:lpstr>
      <vt:lpstr>Reference List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1 Information</dc:title>
  <dc:creator>Dell</dc:creator>
  <cp:lastModifiedBy>Pranali Lad</cp:lastModifiedBy>
  <cp:revision>46</cp:revision>
  <dcterms:created xsi:type="dcterms:W3CDTF">2023-11-03T04:39:02Z</dcterms:created>
  <dcterms:modified xsi:type="dcterms:W3CDTF">2023-11-21T23:16:58Z</dcterms:modified>
</cp:coreProperties>
</file>